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23" r:id="rId1"/>
  </p:sldMasterIdLst>
  <p:notesMasterIdLst>
    <p:notesMasterId r:id="rId10"/>
  </p:notesMasterIdLst>
  <p:handoutMasterIdLst>
    <p:handoutMasterId r:id="rId11"/>
  </p:handoutMasterIdLst>
  <p:sldIdLst>
    <p:sldId id="679" r:id="rId2"/>
    <p:sldId id="705" r:id="rId3"/>
    <p:sldId id="1014" r:id="rId4"/>
    <p:sldId id="707" r:id="rId5"/>
    <p:sldId id="706" r:id="rId6"/>
    <p:sldId id="1007" r:id="rId7"/>
    <p:sldId id="1013" r:id="rId8"/>
    <p:sldId id="1015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.plotnikova" initials="v" lastIdx="1" clrIdx="0"/>
  <p:cmAuthor id="7" name="Miroshnikova Ekaterina" initials="ME" lastIdx="10" clrIdx="7">
    <p:extLst>
      <p:ext uri="{19B8F6BF-5375-455C-9EA6-DF929625EA0E}">
        <p15:presenceInfo xmlns:p15="http://schemas.microsoft.com/office/powerpoint/2012/main" xmlns="" userId="S-1-5-21-197357510-1654374389-2993364858-14932" providerId="AD"/>
      </p:ext>
    </p:extLst>
  </p:cmAuthor>
  <p:cmAuthor id="1" name="Pchelko Aleksey" initials="PA" lastIdx="5" clrIdx="1"/>
  <p:cmAuthor id="2" name="Shesterneva Elena" initials="SE" lastIdx="1" clrIdx="2"/>
  <p:cmAuthor id="3" name="Laponova Alena" initials="LA" lastIdx="3" clrIdx="3"/>
  <p:cmAuthor id="4" name="Mazur Evgeniy" initials="ME" lastIdx="1" clrIdx="4">
    <p:extLst>
      <p:ext uri="{19B8F6BF-5375-455C-9EA6-DF929625EA0E}">
        <p15:presenceInfo xmlns:p15="http://schemas.microsoft.com/office/powerpoint/2012/main" xmlns="" userId="S-1-5-21-197357510-1654374389-2993364858-3058" providerId="AD"/>
      </p:ext>
    </p:extLst>
  </p:cmAuthor>
  <p:cmAuthor id="5" name="Karpova Inna" initials="KI" lastIdx="5" clrIdx="5">
    <p:extLst>
      <p:ext uri="{19B8F6BF-5375-455C-9EA6-DF929625EA0E}">
        <p15:presenceInfo xmlns:p15="http://schemas.microsoft.com/office/powerpoint/2012/main" xmlns="" userId="S-1-5-21-197357510-1654374389-2993364858-1187" providerId="AD"/>
      </p:ext>
    </p:extLst>
  </p:cmAuthor>
  <p:cmAuthor id="6" name="Mazurok Vladislav" initials="MV" lastIdx="4" clrIdx="6">
    <p:extLst>
      <p:ext uri="{19B8F6BF-5375-455C-9EA6-DF929625EA0E}">
        <p15:presenceInfo xmlns:p15="http://schemas.microsoft.com/office/powerpoint/2012/main" xmlns="" userId="S-1-5-21-197357510-1654374389-2993364858-31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5788"/>
    <a:srgbClr val="5482AB"/>
    <a:srgbClr val="C1E0F5"/>
    <a:srgbClr val="3C8A2E"/>
    <a:srgbClr val="E6E7E8"/>
    <a:srgbClr val="FFFFFF"/>
    <a:srgbClr val="000000"/>
    <a:srgbClr val="D52B1E"/>
    <a:srgbClr val="19398A"/>
    <a:srgbClr val="54B9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4" autoAdjust="0"/>
    <p:restoredTop sz="94306" autoAdjust="0"/>
  </p:normalViewPr>
  <p:slideViewPr>
    <p:cSldViewPr>
      <p:cViewPr>
        <p:scale>
          <a:sx n="66" d="100"/>
          <a:sy n="66" d="100"/>
        </p:scale>
        <p:origin x="-2256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700" y="-84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958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2" tIns="46356" rIns="92712" bIns="4635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717" y="1"/>
            <a:ext cx="2944958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2" tIns="46356" rIns="92712" bIns="4635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258"/>
            <a:ext cx="2944958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2" tIns="46356" rIns="92712" bIns="4635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717" y="9431258"/>
            <a:ext cx="2944958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2" tIns="46356" rIns="92712" bIns="4635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E3F7F5D-AFBE-4704-AAA6-C019820E9A8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77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4958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2" tIns="46356" rIns="92712" bIns="4635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717" y="1"/>
            <a:ext cx="2944958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2" tIns="46356" rIns="92712" bIns="4635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2" y="4715629"/>
            <a:ext cx="4985394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2" tIns="46356" rIns="92712" bIns="46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258"/>
            <a:ext cx="2944958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2" tIns="46356" rIns="92712" bIns="4635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717" y="9431258"/>
            <a:ext cx="2944958" cy="49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12" tIns="46356" rIns="92712" bIns="4635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2084FC7-96F2-4183-8F40-4325C7C507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3260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9809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11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24D59C-13FF-4891-AF8A-7938DB5333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44FB34F-0239-44D6-A762-90E715F7D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A187467-0228-4125-980E-8F404F19C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4FA1FD4-B2D1-42F2-B7A0-0145715B5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17BACF8-5D45-464E-9CC8-CFCD2E392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EB2D-D22E-4EA7-85BB-A69C072CA7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48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BF7E04-0740-478A-B525-1DBEE5921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F21D498-96A3-4392-B3DC-F6F67042D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F66CE24-21A5-4844-81B8-4B15206B3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4C858E2-CBE7-46C4-AC0C-DFFD95AD1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CBABA17-CFF5-4208-A15B-B77C30486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EB2D-D22E-4EA7-85BB-A69C072CA7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03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DAA25677-0645-46A8-B94F-2C212273BA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98DEF0B-F45E-4E1D-BBEC-3BDDDC0F0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123B014-2F54-404F-A858-5DFD35B9A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25958A0-0BCB-4C75-9D22-BA5E646C4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6A7F275-79F4-4143-8854-822513F30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EB2D-D22E-4EA7-85BB-A69C072CA7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446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2"/>
          <p:cNvSpPr>
            <a:spLocks noGrp="1"/>
          </p:cNvSpPr>
          <p:nvPr>
            <p:ph type="pic" idx="1"/>
          </p:nvPr>
        </p:nvSpPr>
        <p:spPr>
          <a:xfrm>
            <a:off x="-14458" y="0"/>
            <a:ext cx="9158457" cy="55569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51521" y="5610749"/>
            <a:ext cx="6696744" cy="41053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4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9" name="Подзаголовок 2"/>
          <p:cNvSpPr>
            <a:spLocks noGrp="1"/>
          </p:cNvSpPr>
          <p:nvPr>
            <p:ph type="subTitle" idx="10"/>
          </p:nvPr>
        </p:nvSpPr>
        <p:spPr>
          <a:xfrm>
            <a:off x="251520" y="6021288"/>
            <a:ext cx="6696744" cy="6480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207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лайд с заголовком раздела (чистый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41791" y="6555581"/>
            <a:ext cx="197085" cy="1595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4" name="Picture 2" descr="C:\Dima_Works\Logo\Logo_Neo_Centre_NEW\Logo_new_nabor\Logo_NEO_Centre_pantone_rus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6502400"/>
            <a:ext cx="1314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541413" y="6448294"/>
            <a:ext cx="400843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8A20C306-9D25-4635-9757-4909DAADAD9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641791" y="6555581"/>
            <a:ext cx="197085" cy="1595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8" name="Picture 2" descr="C:\Dima_Works\Logo\Logo_Neo_Centre_NEW\Logo_new_nabor\Logo_NEO_Centre_pantone_rus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6502400"/>
            <a:ext cx="1314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 userDrawn="1"/>
        </p:nvSpPr>
        <p:spPr>
          <a:xfrm>
            <a:off x="8641791" y="6555581"/>
            <a:ext cx="197085" cy="1595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11" name="Picture 2" descr="C:\Dima_Works\Logo\Logo_Neo_Centre_NEW\Logo_new_nabor\Logo_NEO_Centre_pantone_rus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6502400"/>
            <a:ext cx="1314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 userDrawn="1"/>
        </p:nvSpPr>
        <p:spPr>
          <a:xfrm>
            <a:off x="7031038" y="6526213"/>
            <a:ext cx="1573212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00" b="1" dirty="0">
                <a:solidFill>
                  <a:srgbClr val="3C8A2E"/>
                </a:solidFill>
                <a:latin typeface="Calibri" pitchFamily="34" charset="0"/>
              </a:rPr>
              <a:t>БОЛЬШЕ ЧЕМ КОНСАЛТИНГ</a:t>
            </a:r>
          </a:p>
        </p:txBody>
      </p:sp>
      <p:sp>
        <p:nvSpPr>
          <p:cNvPr id="13" name="Текст 10"/>
          <p:cNvSpPr>
            <a:spLocks noGrp="1"/>
          </p:cNvSpPr>
          <p:nvPr>
            <p:ph type="body" sz="quarter" idx="11" hasCustomPrompt="1"/>
          </p:nvPr>
        </p:nvSpPr>
        <p:spPr>
          <a:xfrm>
            <a:off x="264121" y="58316"/>
            <a:ext cx="8639671" cy="562372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6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Содержание</a:t>
            </a: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680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лайд с заголовком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0"/>
          <p:cNvSpPr>
            <a:spLocks noGrp="1"/>
          </p:cNvSpPr>
          <p:nvPr>
            <p:ph type="body" sz="quarter" idx="11" hasCustomPrompt="1"/>
          </p:nvPr>
        </p:nvSpPr>
        <p:spPr>
          <a:xfrm>
            <a:off x="3059832" y="3044452"/>
            <a:ext cx="5367942" cy="1680692"/>
          </a:xfrm>
          <a:prstGeom prst="rect">
            <a:avLst/>
          </a:prstGeom>
        </p:spPr>
        <p:txBody>
          <a:bodyPr anchor="t"/>
          <a:lstStyle>
            <a:lvl1pPr>
              <a:buNone/>
              <a:defRPr sz="20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641791" y="6555581"/>
            <a:ext cx="197085" cy="1595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4" name="Picture 2" descr="C:\Dima_Works\Logo\Logo_Neo_Centre_NEW\Logo_new_nabor\Logo_NEO_Centre_pantone_rus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6502400"/>
            <a:ext cx="1314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031038" y="6526213"/>
            <a:ext cx="1573212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00" b="1" dirty="0">
                <a:solidFill>
                  <a:srgbClr val="3C8A2E"/>
                </a:solidFill>
                <a:latin typeface="Calibri" pitchFamily="34" charset="0"/>
              </a:rPr>
              <a:t>БОЛЬШЕ ЧЕМ КОНСАЛТИНГ</a:t>
            </a:r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541413" y="6448294"/>
            <a:ext cx="400843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8A20C306-9D25-4635-9757-4909DAADAD9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Текст 10"/>
          <p:cNvSpPr>
            <a:spLocks noGrp="1"/>
          </p:cNvSpPr>
          <p:nvPr>
            <p:ph type="body" sz="quarter" idx="12" hasCustomPrompt="1"/>
          </p:nvPr>
        </p:nvSpPr>
        <p:spPr>
          <a:xfrm>
            <a:off x="3059832" y="2492896"/>
            <a:ext cx="5367942" cy="504056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8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ru-RU" dirty="0"/>
              <a:t>Номер раздела</a:t>
            </a: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3059832" y="3020702"/>
            <a:ext cx="5400600" cy="0"/>
          </a:xfrm>
          <a:prstGeom prst="line">
            <a:avLst/>
          </a:prstGeom>
          <a:ln w="12700">
            <a:solidFill>
              <a:schemeClr val="accent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469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Основной слайд (чистый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41791" y="6555581"/>
            <a:ext cx="197085" cy="1595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50825" y="644525"/>
            <a:ext cx="8642350" cy="0"/>
          </a:xfrm>
          <a:prstGeom prst="line">
            <a:avLst/>
          </a:prstGeom>
          <a:ln w="6350" cap="flat" cmpd="thickThin">
            <a:solidFill>
              <a:srgbClr val="5482A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C:\Dima_Works\Logo\Logo_Neo_Centre_NEW\Logo_new_nabor\Logo_NEO_Centre_pantone_rus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6502400"/>
            <a:ext cx="1314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541413" y="6448294"/>
            <a:ext cx="400843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8A20C306-9D25-4635-9757-4909DAADAD9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641791" y="6555581"/>
            <a:ext cx="197085" cy="1595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50825" y="644525"/>
            <a:ext cx="8642350" cy="0"/>
          </a:xfrm>
          <a:prstGeom prst="line">
            <a:avLst/>
          </a:prstGeom>
          <a:ln w="6350" cap="flat" cmpd="thickThin">
            <a:solidFill>
              <a:srgbClr val="5482A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Dima_Works\Logo\Logo_Neo_Centre_NEW\Logo_new_nabor\Logo_NEO_Centre_pantone_rus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6502400"/>
            <a:ext cx="1314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 userDrawn="1"/>
        </p:nvSpPr>
        <p:spPr>
          <a:xfrm>
            <a:off x="8641791" y="6555581"/>
            <a:ext cx="197085" cy="1595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13" name="Picture 2" descr="C:\Dima_Works\Logo\Logo_Neo_Centre_NEW\Logo_new_nabor\Logo_NEO_Centre_pantone_rus.jp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6502400"/>
            <a:ext cx="1314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 userDrawn="1"/>
        </p:nvSpPr>
        <p:spPr>
          <a:xfrm>
            <a:off x="7031038" y="6526213"/>
            <a:ext cx="1573212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00" b="1" dirty="0">
                <a:solidFill>
                  <a:srgbClr val="3C8A2E"/>
                </a:solidFill>
                <a:latin typeface="Calibri" pitchFamily="34" charset="0"/>
              </a:rPr>
              <a:t>БОЛЬШЕ ЧЕМ КОНСАЛТИНГ</a:t>
            </a:r>
          </a:p>
        </p:txBody>
      </p:sp>
      <p:sp>
        <p:nvSpPr>
          <p:cNvPr id="15" name="Текст 10"/>
          <p:cNvSpPr>
            <a:spLocks noGrp="1"/>
          </p:cNvSpPr>
          <p:nvPr>
            <p:ph type="body" sz="quarter" idx="11" hasCustomPrompt="1"/>
          </p:nvPr>
        </p:nvSpPr>
        <p:spPr>
          <a:xfrm>
            <a:off x="264121" y="58316"/>
            <a:ext cx="8639671" cy="562372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Содержание</a:t>
            </a: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168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Слдай содержание (с текстовыми блоками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41791" y="6555581"/>
            <a:ext cx="197085" cy="1595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4" name="Picture 2" descr="C:\Dima_Works\Logo\Logo_Neo_Centre_NEW\Logo_new_nabor\Logo_NEO_Centre_pantone_rus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6502400"/>
            <a:ext cx="1314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031038" y="6526213"/>
            <a:ext cx="1573212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00" b="1" dirty="0">
                <a:solidFill>
                  <a:srgbClr val="3C8A2E"/>
                </a:solidFill>
                <a:latin typeface="Calibri" pitchFamily="34" charset="0"/>
              </a:rPr>
              <a:t>БОЛЬШЕ ЧЕМ КОНСАЛТИНГ</a:t>
            </a:r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541413" y="6448294"/>
            <a:ext cx="400843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8A20C306-9D25-4635-9757-4909DAADAD9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9" name="Текст 10"/>
          <p:cNvSpPr>
            <a:spLocks noGrp="1"/>
          </p:cNvSpPr>
          <p:nvPr>
            <p:ph type="body" sz="quarter" idx="11" hasCustomPrompt="1"/>
          </p:nvPr>
        </p:nvSpPr>
        <p:spPr>
          <a:xfrm>
            <a:off x="264121" y="58316"/>
            <a:ext cx="8639671" cy="562372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Содержание</a:t>
            </a: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712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сновной слайд (с текстовыми блоками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41791" y="6555581"/>
            <a:ext cx="197085" cy="1595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4" name="Picture 2" descr="C:\Dima_Works\Logo\Logo_Neo_Centre_NEW\Logo_new_nabor\Logo_NEO_Centre_pantone_rus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6502400"/>
            <a:ext cx="1314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031038" y="6526213"/>
            <a:ext cx="1573212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00" b="1" dirty="0">
                <a:solidFill>
                  <a:srgbClr val="3C8A2E"/>
                </a:solidFill>
                <a:latin typeface="Calibri" pitchFamily="34" charset="0"/>
              </a:rPr>
              <a:t>БОЛЬШЕ ЧЕМ КОНСАЛТИНГ</a:t>
            </a:r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541413" y="6448294"/>
            <a:ext cx="400843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8A20C306-9D25-4635-9757-4909DAADAD9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2" name="Содержимое 21"/>
          <p:cNvSpPr>
            <a:spLocks noGrp="1"/>
          </p:cNvSpPr>
          <p:nvPr>
            <p:ph sz="quarter" idx="13" hasCustomPrompt="1"/>
          </p:nvPr>
        </p:nvSpPr>
        <p:spPr>
          <a:xfrm>
            <a:off x="2411760" y="1125537"/>
            <a:ext cx="6480719" cy="514463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None/>
              <a:defRPr sz="1400" baseline="0">
                <a:solidFill>
                  <a:schemeClr val="tx2"/>
                </a:solidFill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tx1"/>
                </a:solidFill>
              </a:defRPr>
            </a:lvl2pPr>
            <a:lvl3pPr marL="174625" indent="-174625">
              <a:spcBef>
                <a:spcPts val="500"/>
              </a:spcBef>
              <a:buClr>
                <a:schemeClr val="bg2"/>
              </a:buClr>
              <a:buFontTx/>
              <a:buBlip>
                <a:blip r:embed="rId3"/>
              </a:buBlip>
              <a:defRPr sz="1000"/>
            </a:lvl3pPr>
            <a:lvl4pPr marL="447675" indent="-180975">
              <a:buClr>
                <a:schemeClr val="bg2"/>
              </a:buClr>
              <a:buFont typeface="Arial" pitchFamily="34" charset="0"/>
              <a:buChar char="•"/>
              <a:defRPr sz="1000"/>
            </a:lvl4pPr>
            <a:lvl5pPr marL="714375" indent="-171450">
              <a:buClr>
                <a:schemeClr val="bg2"/>
              </a:buClr>
              <a:buFont typeface="Calibri" pitchFamily="34" charset="0"/>
              <a:buChar char="−"/>
              <a:defRPr sz="1000"/>
            </a:lvl5pPr>
          </a:lstStyle>
          <a:p>
            <a:pPr lvl="0"/>
            <a:r>
              <a:rPr lang="ru-RU" dirty="0"/>
              <a:t>Первый уровень (заголовок)</a:t>
            </a:r>
          </a:p>
          <a:p>
            <a:pPr lvl="1"/>
            <a:r>
              <a:rPr lang="ru-RU" dirty="0"/>
              <a:t>Второй уровень (текст)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  <a:p>
            <a:pPr lvl="4"/>
            <a:endParaRPr lang="ru-RU" dirty="0"/>
          </a:p>
          <a:p>
            <a:pPr lvl="1"/>
            <a:endParaRPr lang="ru-RU" dirty="0"/>
          </a:p>
        </p:txBody>
      </p:sp>
      <p:sp>
        <p:nvSpPr>
          <p:cNvPr id="23" name="Содержимое 21"/>
          <p:cNvSpPr>
            <a:spLocks noGrp="1"/>
          </p:cNvSpPr>
          <p:nvPr>
            <p:ph sz="quarter" idx="14" hasCustomPrompt="1"/>
          </p:nvPr>
        </p:nvSpPr>
        <p:spPr>
          <a:xfrm>
            <a:off x="239663" y="1125537"/>
            <a:ext cx="2028081" cy="5144633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500"/>
              </a:spcBef>
              <a:buNone/>
              <a:defRPr sz="1000" baseline="0">
                <a:solidFill>
                  <a:schemeClr val="bg2"/>
                </a:solidFill>
              </a:defRPr>
            </a:lvl1pPr>
            <a:lvl2pPr marL="0" indent="0" algn="r">
              <a:spcBef>
                <a:spcPts val="500"/>
              </a:spcBef>
              <a:buNone/>
              <a:defRPr sz="1000">
                <a:solidFill>
                  <a:schemeClr val="tx1"/>
                </a:solidFill>
              </a:defRPr>
            </a:lvl2pPr>
            <a:lvl3pPr marL="174625" indent="-174625" algn="r">
              <a:spcBef>
                <a:spcPts val="500"/>
              </a:spcBef>
              <a:buClr>
                <a:schemeClr val="bg2"/>
              </a:buClr>
              <a:buFontTx/>
              <a:buBlip>
                <a:blip r:embed="rId3"/>
              </a:buBlip>
              <a:defRPr sz="1000"/>
            </a:lvl3pPr>
            <a:lvl4pPr marL="447675" indent="-180975" algn="r">
              <a:buClr>
                <a:schemeClr val="bg2"/>
              </a:buClr>
              <a:buFont typeface="Arial" pitchFamily="34" charset="0"/>
              <a:buChar char="•"/>
              <a:defRPr sz="1000"/>
            </a:lvl4pPr>
            <a:lvl5pPr marL="714375" indent="-171450" algn="r">
              <a:buClr>
                <a:schemeClr val="bg2"/>
              </a:buClr>
              <a:buFont typeface="Calibri" pitchFamily="34" charset="0"/>
              <a:buChar char="−"/>
              <a:defRPr sz="10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Текст 10"/>
          <p:cNvSpPr>
            <a:spLocks noGrp="1"/>
          </p:cNvSpPr>
          <p:nvPr>
            <p:ph type="body" sz="quarter" idx="11" hasCustomPrompt="1"/>
          </p:nvPr>
        </p:nvSpPr>
        <p:spPr>
          <a:xfrm>
            <a:off x="264121" y="58316"/>
            <a:ext cx="8639671" cy="562372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Содержание</a:t>
            </a: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0490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сновной слайд (с 2мя колонками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одержимое 21"/>
          <p:cNvSpPr>
            <a:spLocks noGrp="1"/>
          </p:cNvSpPr>
          <p:nvPr>
            <p:ph sz="quarter" idx="13" hasCustomPrompt="1"/>
          </p:nvPr>
        </p:nvSpPr>
        <p:spPr>
          <a:xfrm>
            <a:off x="251520" y="1125537"/>
            <a:ext cx="4017978" cy="514463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None/>
              <a:defRPr sz="1400" baseline="0">
                <a:solidFill>
                  <a:schemeClr val="tx2"/>
                </a:solidFill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tx1"/>
                </a:solidFill>
              </a:defRPr>
            </a:lvl2pPr>
            <a:lvl3pPr marL="174625" indent="-174625">
              <a:spcBef>
                <a:spcPts val="500"/>
              </a:spcBef>
              <a:buClr>
                <a:schemeClr val="bg2"/>
              </a:buClr>
              <a:buFontTx/>
              <a:buBlip>
                <a:blip r:embed="rId2"/>
              </a:buBlip>
              <a:defRPr sz="1000"/>
            </a:lvl3pPr>
            <a:lvl4pPr marL="447675" indent="-180975">
              <a:buClr>
                <a:schemeClr val="bg2"/>
              </a:buClr>
              <a:buFont typeface="Arial" pitchFamily="34" charset="0"/>
              <a:buChar char="•"/>
              <a:defRPr sz="1000"/>
            </a:lvl4pPr>
            <a:lvl5pPr marL="714375" indent="-171450">
              <a:buClr>
                <a:schemeClr val="bg2"/>
              </a:buClr>
              <a:buFont typeface="Calibri" pitchFamily="34" charset="0"/>
              <a:buChar char="−"/>
              <a:defRPr sz="1000"/>
            </a:lvl5pPr>
          </a:lstStyle>
          <a:p>
            <a:pPr lvl="0"/>
            <a:r>
              <a:rPr lang="ru-RU" dirty="0"/>
              <a:t>Первый уровень (заголовок)</a:t>
            </a:r>
          </a:p>
          <a:p>
            <a:pPr lvl="1"/>
            <a:r>
              <a:rPr lang="ru-RU" dirty="0"/>
              <a:t>Второй уровень (текст)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  <a:p>
            <a:pPr lvl="4"/>
            <a:endParaRPr lang="ru-RU" dirty="0"/>
          </a:p>
          <a:p>
            <a:pPr lvl="1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641791" y="6555581"/>
            <a:ext cx="197085" cy="1595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4" name="Picture 2" descr="C:\Dima_Works\Logo\Logo_Neo_Centre_NEW\Logo_new_nabor\Logo_NEO_Centre_pantone_rus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6502400"/>
            <a:ext cx="1314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541413" y="6448294"/>
            <a:ext cx="400843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8A20C306-9D25-4635-9757-4909DAADAD9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8" name="Содержимое 21"/>
          <p:cNvSpPr>
            <a:spLocks noGrp="1"/>
          </p:cNvSpPr>
          <p:nvPr>
            <p:ph sz="quarter" idx="14" hasCustomPrompt="1"/>
          </p:nvPr>
        </p:nvSpPr>
        <p:spPr>
          <a:xfrm>
            <a:off x="4860032" y="1125537"/>
            <a:ext cx="4017978" cy="514463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500"/>
              </a:spcBef>
              <a:buNone/>
              <a:defRPr sz="1400" baseline="0">
                <a:solidFill>
                  <a:schemeClr val="tx2"/>
                </a:solidFill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tx1"/>
                </a:solidFill>
              </a:defRPr>
            </a:lvl2pPr>
            <a:lvl3pPr marL="174625" indent="-174625">
              <a:spcBef>
                <a:spcPts val="500"/>
              </a:spcBef>
              <a:buClr>
                <a:schemeClr val="bg2"/>
              </a:buClr>
              <a:buFontTx/>
              <a:buBlip>
                <a:blip r:embed="rId2"/>
              </a:buBlip>
              <a:defRPr sz="1000"/>
            </a:lvl3pPr>
            <a:lvl4pPr marL="447675" indent="-180975">
              <a:buClr>
                <a:schemeClr val="bg2"/>
              </a:buClr>
              <a:buFont typeface="Arial" pitchFamily="34" charset="0"/>
              <a:buChar char="•"/>
              <a:defRPr sz="1000"/>
            </a:lvl4pPr>
            <a:lvl5pPr marL="714375" indent="-171450">
              <a:buClr>
                <a:schemeClr val="bg2"/>
              </a:buClr>
              <a:buFont typeface="Calibri" pitchFamily="34" charset="0"/>
              <a:buChar char="−"/>
              <a:defRPr sz="1000"/>
            </a:lvl5pPr>
          </a:lstStyle>
          <a:p>
            <a:pPr lvl="0"/>
            <a:r>
              <a:rPr lang="ru-RU" dirty="0"/>
              <a:t>Первый уровень (заголовок)</a:t>
            </a:r>
          </a:p>
          <a:p>
            <a:pPr lvl="1"/>
            <a:r>
              <a:rPr lang="ru-RU" dirty="0"/>
              <a:t>Второй уровень (текст)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  <a:p>
            <a:pPr lvl="4"/>
            <a:endParaRPr lang="ru-RU" dirty="0"/>
          </a:p>
          <a:p>
            <a:pPr lvl="1"/>
            <a:endParaRPr lang="ru-RU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7031038" y="6526213"/>
            <a:ext cx="1573212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00" b="1" dirty="0">
                <a:solidFill>
                  <a:srgbClr val="3C8A2E"/>
                </a:solidFill>
                <a:latin typeface="Calibri" pitchFamily="34" charset="0"/>
              </a:rPr>
              <a:t>БОЛЬШЕ ЧЕМ КОНСАЛТИНГ</a:t>
            </a:r>
          </a:p>
        </p:txBody>
      </p:sp>
      <p:sp>
        <p:nvSpPr>
          <p:cNvPr id="17" name="Текст 10"/>
          <p:cNvSpPr>
            <a:spLocks noGrp="1"/>
          </p:cNvSpPr>
          <p:nvPr>
            <p:ph type="body" sz="quarter" idx="11" hasCustomPrompt="1"/>
          </p:nvPr>
        </p:nvSpPr>
        <p:spPr>
          <a:xfrm>
            <a:off x="264121" y="58316"/>
            <a:ext cx="8639671" cy="562372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Содержание</a:t>
            </a:r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970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Слдай содержание (с текстовыми блоками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41791" y="6555581"/>
            <a:ext cx="197085" cy="15954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4" name="Picture 2" descr="C:\Dima_Works\Logo\Logo_Neo_Centre_NEW\Logo_new_nabor\Logo_NEO_Centre_pantone_rus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6502400"/>
            <a:ext cx="1314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031038" y="6526213"/>
            <a:ext cx="1573212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900" b="1" dirty="0">
                <a:solidFill>
                  <a:srgbClr val="3C8A2E"/>
                </a:solidFill>
                <a:latin typeface="Calibri" pitchFamily="34" charset="0"/>
              </a:rPr>
              <a:t>БОЛЬШЕ ЧЕМ КОНСАЛТИНГ</a:t>
            </a:r>
          </a:p>
        </p:txBody>
      </p:sp>
      <p:sp>
        <p:nvSpPr>
          <p:cNvPr id="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8541413" y="6448294"/>
            <a:ext cx="400843" cy="365125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8A20C306-9D25-4635-9757-4909DAADAD9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1463"/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8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C00D3B-78D6-417F-A720-5739D5AE7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A9B739-4607-4907-9F5C-A6F7C66F2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F951130-4115-49EF-BB55-FAA171AE5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E124460-7377-42EB-A20B-D22B187C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995B106-428B-4D56-B3AA-B7EEFD078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2E2D-01FB-4B7F-ADBC-F5EDA40DCC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118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 txBox="1">
            <a:spLocks/>
          </p:cNvSpPr>
          <p:nvPr userDrawn="1"/>
        </p:nvSpPr>
        <p:spPr>
          <a:xfrm>
            <a:off x="8521867" y="6431880"/>
            <a:ext cx="454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2D5C8A8-867A-4E7B-A541-D035A9727D85}" type="slidenum">
              <a:rPr lang="ru-RU" smtClean="0">
                <a:solidFill>
                  <a:srgbClr val="3C8A2E"/>
                </a:solidFill>
              </a:rPr>
              <a:pPr/>
              <a:t>‹#›</a:t>
            </a:fld>
            <a:endParaRPr lang="ru-RU" dirty="0">
              <a:solidFill>
                <a:srgbClr val="3C8A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56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000" y="72000"/>
            <a:ext cx="8604000" cy="57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4" name="Номер слайда 5"/>
          <p:cNvSpPr txBox="1">
            <a:spLocks/>
          </p:cNvSpPr>
          <p:nvPr userDrawn="1"/>
        </p:nvSpPr>
        <p:spPr>
          <a:xfrm>
            <a:off x="8521867" y="6431880"/>
            <a:ext cx="454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2D5C8A8-867A-4E7B-A541-D035A9727D85}" type="slidenum">
              <a:rPr lang="ru-RU" smtClean="0">
                <a:solidFill>
                  <a:srgbClr val="3C8A2E"/>
                </a:solidFill>
              </a:rPr>
              <a:pPr/>
              <a:t>‹#›</a:t>
            </a:fld>
            <a:endParaRPr lang="ru-RU" dirty="0">
              <a:solidFill>
                <a:srgbClr val="3C8A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81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Разделител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2576771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pic>
        <p:nvPicPr>
          <p:cNvPr id="9" name="Picture 2" descr="C:\Users\e.samokhina\Desktop\логокуб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1" t="16009" r="21634" b="26976"/>
          <a:stretch/>
        </p:blipFill>
        <p:spPr bwMode="auto">
          <a:xfrm>
            <a:off x="1403648" y="2586088"/>
            <a:ext cx="1435758" cy="123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e.samokhina\Desktop\логокуб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1" t="16009" r="21634" b="26976"/>
          <a:stretch/>
        </p:blipFill>
        <p:spPr bwMode="auto">
          <a:xfrm>
            <a:off x="1403648" y="2586088"/>
            <a:ext cx="1435758" cy="123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21867" y="6431880"/>
            <a:ext cx="454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/>
                </a:solidFill>
                <a:latin typeface="+mn-lt"/>
              </a:defRPr>
            </a:lvl1pPr>
          </a:lstStyle>
          <a:p>
            <a:fld id="{36642E2D-01FB-4B7F-ADBC-F5EDA40DCCE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Picture 2" descr="C:\Users\e.samokhina\Desktop\Ребрендинг\финал_лого\ЛОГо англ и рус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54" y="6464453"/>
            <a:ext cx="1253127" cy="31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e.samokhina\Desktop\Ребрендинг\слоган\слоган-0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536317"/>
            <a:ext cx="1407983" cy="1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8521618" y="6500471"/>
            <a:ext cx="0" cy="2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C:\Users\e.samokhina\Desktop\Ребрендинг\финал_лого\ЛОГо англ и рус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54" y="6464453"/>
            <a:ext cx="1253127" cy="317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Прямая соединительная линия 21"/>
          <p:cNvCxnSpPr/>
          <p:nvPr/>
        </p:nvCxnSpPr>
        <p:spPr>
          <a:xfrm>
            <a:off x="8521618" y="6500471"/>
            <a:ext cx="0" cy="2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705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Разделител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309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2576771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15816" y="3165811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521867" y="6421453"/>
            <a:ext cx="454021" cy="365125"/>
          </a:xfrm>
          <a:prstGeom prst="rect">
            <a:avLst/>
          </a:prstGeom>
        </p:spPr>
        <p:txBody>
          <a:bodyPr/>
          <a:lstStyle/>
          <a:p>
            <a:fld id="{36642E2D-01FB-4B7F-ADBC-F5EDA40DCCE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9" name="Picture 2" descr="C:\Users\e.samokhina\Desktop\логокуб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1" t="16009" r="21634" b="26976"/>
          <a:stretch/>
        </p:blipFill>
        <p:spPr bwMode="auto">
          <a:xfrm>
            <a:off x="1403648" y="2586088"/>
            <a:ext cx="1435758" cy="123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2915816" y="3147284"/>
            <a:ext cx="547260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0" y="0"/>
            <a:ext cx="9144000" cy="6309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Picture 2" descr="C:\Users\e.samokhina\Desktop\логокуб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1" t="16009" r="21634" b="26976"/>
          <a:stretch/>
        </p:blipFill>
        <p:spPr bwMode="auto">
          <a:xfrm>
            <a:off x="1403648" y="2586088"/>
            <a:ext cx="1435758" cy="123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2915816" y="3147284"/>
            <a:ext cx="5472608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36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B28119-F189-443E-9BCD-09C5EF778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DDA8668-541B-4BA8-8D24-380C5BFF5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205E977-077D-490B-9AB4-58F1DD748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7629544-D38B-4CB9-BA7B-A2F141C15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84DF9AF-616E-4110-B790-3B1CEB31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EB2D-D22E-4EA7-85BB-A69C072CA7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364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C779C4-9487-418D-A4C6-ED2721A7D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230BC6C-8831-44C8-B1F1-5EB8C3D81B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995AA2A-794C-47C8-B6C9-009790386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A7FA1AB-FE7E-40B2-8FEE-833AD5012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AA9A66A-E35F-45F4-A06D-40FD5F54E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899DAB5-169D-46B5-975D-054863F60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2E2D-01FB-4B7F-ADBC-F5EDA40DCC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32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E12239-B1D9-4BAD-9DEC-7C315BC6C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E37F1D9-24CD-43A7-9C7C-B0A5012DC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F67E4A4-F75A-4F54-AF23-938B047EE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E4C0707-3BEF-4687-B71F-EBE4F205A0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D2CA23F5-69A8-44E0-BF44-30AD7C8A77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E5E07C4-BB1D-4DCA-828A-94732461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AA97133-D6C8-4A0A-BA54-560E2DC52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8C51BA8-081F-489A-BA1F-601B39CDD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42E2D-01FB-4B7F-ADBC-F5EDA40DCC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11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5929B3-610E-4510-AA35-FDB2CFD15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61F9D44-1F1C-4A2C-AC9F-8E12BB94A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C37032F-AC92-4771-8B76-06EA6E434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F944E5B-F155-44BF-92C0-366D46671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EB2D-D22E-4EA7-85BB-A69C072CA7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45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5A2FE9F-FC2D-4DB9-92B4-BE7DBD670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540EA10-7807-4F22-A3B4-C04CA3E03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0418E9D-4FC9-4F68-BF5D-2A6ED3161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EB2D-D22E-4EA7-85BB-A69C072CA7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44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29A647-916C-4DDA-B8F7-F0F983CAD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DD91921-9FD4-4152-9B8F-DAF910461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BC2D615-BC65-47DE-A828-E26B407D7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AAD406C-62BF-4142-ABB0-5275BEFFE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B8F966E-D9A2-4589-8CAE-DE01F51E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DAC8B6E-8511-428B-8C98-04D82AD91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EB2D-D22E-4EA7-85BB-A69C072CA7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41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D90E0C-D426-4C99-8FCF-6CC036D95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E8441BA-2B87-4331-85A1-5658F3B373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C1EADE8-194B-4C51-A25F-7D701AA24D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7250B31-086E-4D6C-9A8C-78B8DA5BC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E8526C5-E91C-43EC-8E94-25E329C6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0D10967-ECB0-4A23-8810-E650081B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EB2D-D22E-4EA7-85BB-A69C072CA7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23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50969D-1C57-42D9-A847-D1DDECF04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958C2E2-BF91-4674-A0AF-F586C6CA9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7B44013-787E-4E57-B52F-65887D4317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FE693F9-4F30-4087-B1CE-C586665550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FAE7B88-3AFC-4C92-B910-B2D78AA1A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5C8A8-867A-4E7B-A541-D035A9727D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079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  <p:sldLayoutId id="2147484135" r:id="rId12"/>
    <p:sldLayoutId id="2147484111" r:id="rId13"/>
    <p:sldLayoutId id="2147484112" r:id="rId14"/>
    <p:sldLayoutId id="2147484113" r:id="rId15"/>
    <p:sldLayoutId id="2147484114" r:id="rId16"/>
    <p:sldLayoutId id="2147484115" r:id="rId17"/>
    <p:sldLayoutId id="2147484116" r:id="rId18"/>
    <p:sldLayoutId id="2147484117" r:id="rId19"/>
    <p:sldLayoutId id="2147484118" r:id="rId20"/>
    <p:sldLayoutId id="2147484119" r:id="rId21"/>
    <p:sldLayoutId id="2147484120" r:id="rId22"/>
    <p:sldLayoutId id="2147484121" r:id="rId2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3.xml"/><Relationship Id="rId7" Type="http://schemas.openxmlformats.org/officeDocument/2006/relationships/image" Target="../media/image9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notesSlide" Target="../notesSlides/notesSlide1.xml"/><Relationship Id="rId10" Type="http://schemas.openxmlformats.org/officeDocument/2006/relationships/image" Target="../media/image12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5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12" Type="http://schemas.openxmlformats.org/officeDocument/2006/relationships/image" Target="../media/image27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svg"/><Relationship Id="rId11" Type="http://schemas.openxmlformats.org/officeDocument/2006/relationships/image" Target="../media/image20.png"/><Relationship Id="rId10" Type="http://schemas.openxmlformats.org/officeDocument/2006/relationships/image" Target="../media/image25.svg"/><Relationship Id="rId4" Type="http://schemas.openxmlformats.org/officeDocument/2006/relationships/image" Target="../media/image17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tags" Target="../tags/tag6.xml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1.png"/><Relationship Id="rId7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/>
        </p:nvSpPr>
        <p:spPr>
          <a:xfrm>
            <a:off x="0" y="6159429"/>
            <a:ext cx="9144000" cy="6985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1400" b="1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Система долговременного ухода за пожилыми гражданами и инвалидами – пилотный проект </a:t>
            </a:r>
          </a:p>
        </p:txBody>
      </p:sp>
      <p:sp>
        <p:nvSpPr>
          <p:cNvPr id="5" name="Заголовок 3">
            <a:extLst>
              <a:ext uri="{FF2B5EF4-FFF2-40B4-BE49-F238E27FC236}">
                <a16:creationId xmlns:a16="http://schemas.microsoft.com/office/drawing/2014/main" xmlns="" id="{C18F790E-71F5-4FF9-9FA0-B5089AB719C9}"/>
              </a:ext>
            </a:extLst>
          </p:cNvPr>
          <p:cNvSpPr>
            <a:spLocks noGrp="1"/>
          </p:cNvSpPr>
          <p:nvPr/>
        </p:nvSpPr>
        <p:spPr>
          <a:xfrm>
            <a:off x="0" y="6597352"/>
            <a:ext cx="7380312" cy="24754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1400" b="1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000" dirty="0">
              <a:solidFill>
                <a:schemeClr val="accent2">
                  <a:lumMod val="20000"/>
                  <a:lumOff val="8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9F99EEE-A7B4-4BE1-9531-A8E867DB78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64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xmlns="" id="{5EB299BF-ED8F-47FA-B1EE-CD1F37F2A9D5}"/>
              </a:ext>
            </a:extLst>
          </p:cNvPr>
          <p:cNvSpPr/>
          <p:nvPr/>
        </p:nvSpPr>
        <p:spPr>
          <a:xfrm>
            <a:off x="4499992" y="2748476"/>
            <a:ext cx="4644008" cy="341682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43737"/>
            <a:ext cx="7886700" cy="348959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 Системе долговременного ухода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3B98944B-6CFA-4BB4-A89F-497969DF9A90}"/>
              </a:ext>
            </a:extLst>
          </p:cNvPr>
          <p:cNvSpPr/>
          <p:nvPr/>
        </p:nvSpPr>
        <p:spPr>
          <a:xfrm>
            <a:off x="1213176" y="908720"/>
            <a:ext cx="7751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"/>
              </a:spcAft>
            </a:pPr>
            <a:r>
              <a:rPr lang="ru-RU" sz="1600" b="1" kern="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Система долговременного ухода</a:t>
            </a:r>
            <a:r>
              <a:rPr lang="en-US" sz="1600" b="1" kern="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(</a:t>
            </a:r>
            <a:r>
              <a:rPr lang="ru-RU" sz="1600" b="1" kern="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СДУ)</a:t>
            </a:r>
            <a:r>
              <a:rPr lang="ru-RU" sz="1600" kern="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1600" b="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—</a:t>
            </a:r>
            <a:r>
              <a:rPr lang="ru-RU" sz="1600" b="0" kern="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комплексная система, направленная на обеспечение каждого человека, не полностью справляющегося с самостоятельным уходом, системой поддержки самого высокого качества жизни с наивысшим возможным уровнем независимости, автономии, участия в деятельности, самореализации и человеческого достоинства*</a:t>
            </a:r>
          </a:p>
        </p:txBody>
      </p:sp>
      <p:pic>
        <p:nvPicPr>
          <p:cNvPr id="71" name="Рисунок 70">
            <a:extLst>
              <a:ext uri="{FF2B5EF4-FFF2-40B4-BE49-F238E27FC236}">
                <a16:creationId xmlns:a16="http://schemas.microsoft.com/office/drawing/2014/main" xmlns="" id="{FB515F9C-964E-4B63-9F24-8D859B69447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36837"/>
            <a:ext cx="559324" cy="559324"/>
          </a:xfrm>
          <a:prstGeom prst="rect">
            <a:avLst/>
          </a:prstGeom>
        </p:spPr>
      </p:pic>
      <p:grpSp>
        <p:nvGrpSpPr>
          <p:cNvPr id="76" name="Группа 75">
            <a:extLst>
              <a:ext uri="{FF2B5EF4-FFF2-40B4-BE49-F238E27FC236}">
                <a16:creationId xmlns:a16="http://schemas.microsoft.com/office/drawing/2014/main" xmlns="" id="{3378A39A-D3BA-4B7B-9826-342B792DC0F9}"/>
              </a:ext>
            </a:extLst>
          </p:cNvPr>
          <p:cNvGrpSpPr/>
          <p:nvPr/>
        </p:nvGrpSpPr>
        <p:grpSpPr>
          <a:xfrm>
            <a:off x="547822" y="2276872"/>
            <a:ext cx="3496138" cy="398769"/>
            <a:chOff x="630963" y="2671688"/>
            <a:chExt cx="3787483" cy="4320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9E0DBC78-EF9B-40B2-BDD7-18BECD3C8D3D}"/>
                </a:ext>
              </a:extLst>
            </p:cNvPr>
            <p:cNvSpPr/>
            <p:nvPr/>
          </p:nvSpPr>
          <p:spPr>
            <a:xfrm>
              <a:off x="1139489" y="2767829"/>
              <a:ext cx="3278957" cy="28910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ru-RU" sz="2000" b="1" kern="0" dirty="0">
                  <a:latin typeface="Times New Roman" pitchFamily="18" charset="0"/>
                  <a:ea typeface="Tahoma" panose="020B0604030504040204" pitchFamily="34" charset="0"/>
                  <a:cs typeface="Times New Roman" pitchFamily="18" charset="0"/>
                </a:rPr>
                <a:t>Целевые группы СДУ</a:t>
              </a:r>
            </a:p>
          </p:txBody>
        </p:sp>
        <p:pic>
          <p:nvPicPr>
            <p:cNvPr id="73" name="Рисунок 72">
              <a:extLst>
                <a:ext uri="{FF2B5EF4-FFF2-40B4-BE49-F238E27FC236}">
                  <a16:creationId xmlns:a16="http://schemas.microsoft.com/office/drawing/2014/main" xmlns="" id="{352338F6-1932-4C62-8BD4-7056DF6B5C3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963" y="2671688"/>
              <a:ext cx="432000" cy="432000"/>
            </a:xfrm>
            <a:prstGeom prst="rect">
              <a:avLst/>
            </a:prstGeom>
          </p:spPr>
        </p:pic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xmlns="" id="{9285EF01-07D8-4956-BCE4-59F7F42674E5}"/>
              </a:ext>
            </a:extLst>
          </p:cNvPr>
          <p:cNvGrpSpPr/>
          <p:nvPr/>
        </p:nvGrpSpPr>
        <p:grpSpPr>
          <a:xfrm>
            <a:off x="467544" y="3031184"/>
            <a:ext cx="3168352" cy="3062111"/>
            <a:chOff x="1131059" y="2802378"/>
            <a:chExt cx="2848831" cy="2706163"/>
          </a:xfrm>
        </p:grpSpPr>
        <p:grpSp>
          <p:nvGrpSpPr>
            <p:cNvPr id="12" name="Группа 11">
              <a:extLst>
                <a:ext uri="{FF2B5EF4-FFF2-40B4-BE49-F238E27FC236}">
                  <a16:creationId xmlns:a16="http://schemas.microsoft.com/office/drawing/2014/main" xmlns="" id="{4FD14AFE-DA53-47A3-AD7A-6CAF7B8835E8}"/>
                </a:ext>
              </a:extLst>
            </p:cNvPr>
            <p:cNvGrpSpPr/>
            <p:nvPr/>
          </p:nvGrpSpPr>
          <p:grpSpPr>
            <a:xfrm>
              <a:off x="1131059" y="2802378"/>
              <a:ext cx="2848831" cy="2706163"/>
              <a:chOff x="-2152099" y="2108509"/>
              <a:chExt cx="3536260" cy="3307883"/>
            </a:xfrm>
          </p:grpSpPr>
          <p:grpSp>
            <p:nvGrpSpPr>
              <p:cNvPr id="11" name="Группа 10">
                <a:extLst>
                  <a:ext uri="{FF2B5EF4-FFF2-40B4-BE49-F238E27FC236}">
                    <a16:creationId xmlns:a16="http://schemas.microsoft.com/office/drawing/2014/main" xmlns="" id="{72CC376A-98CA-4D7C-B389-697F0B79C1A3}"/>
                  </a:ext>
                </a:extLst>
              </p:cNvPr>
              <p:cNvGrpSpPr/>
              <p:nvPr/>
            </p:nvGrpSpPr>
            <p:grpSpPr>
              <a:xfrm>
                <a:off x="-2152099" y="2108509"/>
                <a:ext cx="3536260" cy="3307883"/>
                <a:chOff x="-2093528" y="2599200"/>
                <a:chExt cx="2480618" cy="2302647"/>
              </a:xfrm>
            </p:grpSpPr>
            <p:sp>
              <p:nvSpPr>
                <p:cNvPr id="115" name="Freeform 7">
                  <a:extLst>
                    <a:ext uri="{FF2B5EF4-FFF2-40B4-BE49-F238E27FC236}">
                      <a16:creationId xmlns:a16="http://schemas.microsoft.com/office/drawing/2014/main" xmlns="" id="{428A379D-0AF2-4F84-9440-64301A85A83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573425" y="2599200"/>
                  <a:ext cx="1437923" cy="1381970"/>
                </a:xfrm>
                <a:custGeom>
                  <a:avLst/>
                  <a:gdLst/>
                  <a:ahLst/>
                  <a:cxnLst>
                    <a:cxn ang="0">
                      <a:pos x="2745" y="1518"/>
                    </a:cxn>
                    <a:cxn ang="0">
                      <a:pos x="2709" y="1721"/>
                    </a:cxn>
                    <a:cxn ang="0">
                      <a:pos x="2644" y="1913"/>
                    </a:cxn>
                    <a:cxn ang="0">
                      <a:pos x="2554" y="2091"/>
                    </a:cxn>
                    <a:cxn ang="0">
                      <a:pos x="2438" y="2253"/>
                    </a:cxn>
                    <a:cxn ang="0">
                      <a:pos x="2301" y="2396"/>
                    </a:cxn>
                    <a:cxn ang="0">
                      <a:pos x="2145" y="2519"/>
                    </a:cxn>
                    <a:cxn ang="0">
                      <a:pos x="1972" y="2619"/>
                    </a:cxn>
                    <a:cxn ang="0">
                      <a:pos x="1786" y="2692"/>
                    </a:cxn>
                    <a:cxn ang="0">
                      <a:pos x="1586" y="2739"/>
                    </a:cxn>
                    <a:cxn ang="0">
                      <a:pos x="1377" y="2754"/>
                    </a:cxn>
                    <a:cxn ang="0">
                      <a:pos x="1166" y="2739"/>
                    </a:cxn>
                    <a:cxn ang="0">
                      <a:pos x="966" y="2692"/>
                    </a:cxn>
                    <a:cxn ang="0">
                      <a:pos x="780" y="2619"/>
                    </a:cxn>
                    <a:cxn ang="0">
                      <a:pos x="607" y="2519"/>
                    </a:cxn>
                    <a:cxn ang="0">
                      <a:pos x="451" y="2396"/>
                    </a:cxn>
                    <a:cxn ang="0">
                      <a:pos x="314" y="2253"/>
                    </a:cxn>
                    <a:cxn ang="0">
                      <a:pos x="200" y="2091"/>
                    </a:cxn>
                    <a:cxn ang="0">
                      <a:pos x="108" y="1913"/>
                    </a:cxn>
                    <a:cxn ang="0">
                      <a:pos x="43" y="1721"/>
                    </a:cxn>
                    <a:cxn ang="0">
                      <a:pos x="7" y="1518"/>
                    </a:cxn>
                    <a:cxn ang="0">
                      <a:pos x="1" y="1307"/>
                    </a:cxn>
                    <a:cxn ang="0">
                      <a:pos x="28" y="1100"/>
                    </a:cxn>
                    <a:cxn ang="0">
                      <a:pos x="84" y="904"/>
                    </a:cxn>
                    <a:cxn ang="0">
                      <a:pos x="167" y="721"/>
                    </a:cxn>
                    <a:cxn ang="0">
                      <a:pos x="273" y="554"/>
                    </a:cxn>
                    <a:cxn ang="0">
                      <a:pos x="403" y="404"/>
                    </a:cxn>
                    <a:cxn ang="0">
                      <a:pos x="553" y="274"/>
                    </a:cxn>
                    <a:cxn ang="0">
                      <a:pos x="720" y="167"/>
                    </a:cxn>
                    <a:cxn ang="0">
                      <a:pos x="903" y="85"/>
                    </a:cxn>
                    <a:cxn ang="0">
                      <a:pos x="1099" y="29"/>
                    </a:cxn>
                    <a:cxn ang="0">
                      <a:pos x="1306" y="2"/>
                    </a:cxn>
                    <a:cxn ang="0">
                      <a:pos x="1517" y="8"/>
                    </a:cxn>
                    <a:cxn ang="0">
                      <a:pos x="1720" y="44"/>
                    </a:cxn>
                    <a:cxn ang="0">
                      <a:pos x="1912" y="109"/>
                    </a:cxn>
                    <a:cxn ang="0">
                      <a:pos x="2089" y="200"/>
                    </a:cxn>
                    <a:cxn ang="0">
                      <a:pos x="2252" y="315"/>
                    </a:cxn>
                    <a:cxn ang="0">
                      <a:pos x="2394" y="452"/>
                    </a:cxn>
                    <a:cxn ang="0">
                      <a:pos x="2518" y="608"/>
                    </a:cxn>
                    <a:cxn ang="0">
                      <a:pos x="2617" y="781"/>
                    </a:cxn>
                    <a:cxn ang="0">
                      <a:pos x="2691" y="967"/>
                    </a:cxn>
                    <a:cxn ang="0">
                      <a:pos x="2736" y="1167"/>
                    </a:cxn>
                    <a:cxn ang="0">
                      <a:pos x="2752" y="1378"/>
                    </a:cxn>
                  </a:cxnLst>
                  <a:rect l="0" t="0" r="r" b="b"/>
                  <a:pathLst>
                    <a:path w="2752" h="2754">
                      <a:moveTo>
                        <a:pt x="2752" y="1378"/>
                      </a:moveTo>
                      <a:lnTo>
                        <a:pt x="2751" y="1449"/>
                      </a:lnTo>
                      <a:lnTo>
                        <a:pt x="2745" y="1518"/>
                      </a:lnTo>
                      <a:lnTo>
                        <a:pt x="2736" y="1587"/>
                      </a:lnTo>
                      <a:lnTo>
                        <a:pt x="2724" y="1655"/>
                      </a:lnTo>
                      <a:lnTo>
                        <a:pt x="2709" y="1721"/>
                      </a:lnTo>
                      <a:lnTo>
                        <a:pt x="2691" y="1787"/>
                      </a:lnTo>
                      <a:lnTo>
                        <a:pt x="2668" y="1850"/>
                      </a:lnTo>
                      <a:lnTo>
                        <a:pt x="2644" y="1913"/>
                      </a:lnTo>
                      <a:lnTo>
                        <a:pt x="2617" y="1975"/>
                      </a:lnTo>
                      <a:lnTo>
                        <a:pt x="2587" y="2034"/>
                      </a:lnTo>
                      <a:lnTo>
                        <a:pt x="2554" y="2091"/>
                      </a:lnTo>
                      <a:lnTo>
                        <a:pt x="2518" y="2147"/>
                      </a:lnTo>
                      <a:lnTo>
                        <a:pt x="2479" y="2201"/>
                      </a:lnTo>
                      <a:lnTo>
                        <a:pt x="2438" y="2253"/>
                      </a:lnTo>
                      <a:lnTo>
                        <a:pt x="2394" y="2303"/>
                      </a:lnTo>
                      <a:lnTo>
                        <a:pt x="2349" y="2351"/>
                      </a:lnTo>
                      <a:lnTo>
                        <a:pt x="2301" y="2396"/>
                      </a:lnTo>
                      <a:lnTo>
                        <a:pt x="2252" y="2440"/>
                      </a:lnTo>
                      <a:lnTo>
                        <a:pt x="2199" y="2480"/>
                      </a:lnTo>
                      <a:lnTo>
                        <a:pt x="2145" y="2519"/>
                      </a:lnTo>
                      <a:lnTo>
                        <a:pt x="2089" y="2556"/>
                      </a:lnTo>
                      <a:lnTo>
                        <a:pt x="2032" y="2589"/>
                      </a:lnTo>
                      <a:lnTo>
                        <a:pt x="1972" y="2619"/>
                      </a:lnTo>
                      <a:lnTo>
                        <a:pt x="1912" y="2646"/>
                      </a:lnTo>
                      <a:lnTo>
                        <a:pt x="1849" y="2671"/>
                      </a:lnTo>
                      <a:lnTo>
                        <a:pt x="1786" y="2692"/>
                      </a:lnTo>
                      <a:lnTo>
                        <a:pt x="1720" y="2710"/>
                      </a:lnTo>
                      <a:lnTo>
                        <a:pt x="1653" y="2726"/>
                      </a:lnTo>
                      <a:lnTo>
                        <a:pt x="1586" y="2739"/>
                      </a:lnTo>
                      <a:lnTo>
                        <a:pt x="1517" y="2747"/>
                      </a:lnTo>
                      <a:lnTo>
                        <a:pt x="1447" y="2753"/>
                      </a:lnTo>
                      <a:lnTo>
                        <a:pt x="1377" y="2754"/>
                      </a:lnTo>
                      <a:lnTo>
                        <a:pt x="1306" y="2753"/>
                      </a:lnTo>
                      <a:lnTo>
                        <a:pt x="1236" y="2747"/>
                      </a:lnTo>
                      <a:lnTo>
                        <a:pt x="1166" y="2739"/>
                      </a:lnTo>
                      <a:lnTo>
                        <a:pt x="1099" y="2726"/>
                      </a:lnTo>
                      <a:lnTo>
                        <a:pt x="1033" y="2710"/>
                      </a:lnTo>
                      <a:lnTo>
                        <a:pt x="966" y="2692"/>
                      </a:lnTo>
                      <a:lnTo>
                        <a:pt x="903" y="2671"/>
                      </a:lnTo>
                      <a:lnTo>
                        <a:pt x="840" y="2646"/>
                      </a:lnTo>
                      <a:lnTo>
                        <a:pt x="780" y="2619"/>
                      </a:lnTo>
                      <a:lnTo>
                        <a:pt x="720" y="2589"/>
                      </a:lnTo>
                      <a:lnTo>
                        <a:pt x="663" y="2556"/>
                      </a:lnTo>
                      <a:lnTo>
                        <a:pt x="607" y="2519"/>
                      </a:lnTo>
                      <a:lnTo>
                        <a:pt x="553" y="2480"/>
                      </a:lnTo>
                      <a:lnTo>
                        <a:pt x="500" y="2440"/>
                      </a:lnTo>
                      <a:lnTo>
                        <a:pt x="451" y="2396"/>
                      </a:lnTo>
                      <a:lnTo>
                        <a:pt x="403" y="2351"/>
                      </a:lnTo>
                      <a:lnTo>
                        <a:pt x="358" y="2303"/>
                      </a:lnTo>
                      <a:lnTo>
                        <a:pt x="314" y="2253"/>
                      </a:lnTo>
                      <a:lnTo>
                        <a:pt x="273" y="2201"/>
                      </a:lnTo>
                      <a:lnTo>
                        <a:pt x="236" y="2147"/>
                      </a:lnTo>
                      <a:lnTo>
                        <a:pt x="200" y="2091"/>
                      </a:lnTo>
                      <a:lnTo>
                        <a:pt x="167" y="2034"/>
                      </a:lnTo>
                      <a:lnTo>
                        <a:pt x="135" y="1975"/>
                      </a:lnTo>
                      <a:lnTo>
                        <a:pt x="108" y="1913"/>
                      </a:lnTo>
                      <a:lnTo>
                        <a:pt x="84" y="1850"/>
                      </a:lnTo>
                      <a:lnTo>
                        <a:pt x="61" y="1787"/>
                      </a:lnTo>
                      <a:lnTo>
                        <a:pt x="43" y="1721"/>
                      </a:lnTo>
                      <a:lnTo>
                        <a:pt x="28" y="1655"/>
                      </a:lnTo>
                      <a:lnTo>
                        <a:pt x="16" y="1587"/>
                      </a:lnTo>
                      <a:lnTo>
                        <a:pt x="7" y="1518"/>
                      </a:lnTo>
                      <a:lnTo>
                        <a:pt x="1" y="1449"/>
                      </a:lnTo>
                      <a:lnTo>
                        <a:pt x="0" y="1378"/>
                      </a:lnTo>
                      <a:lnTo>
                        <a:pt x="1" y="1307"/>
                      </a:lnTo>
                      <a:lnTo>
                        <a:pt x="7" y="1237"/>
                      </a:lnTo>
                      <a:lnTo>
                        <a:pt x="16" y="1167"/>
                      </a:lnTo>
                      <a:lnTo>
                        <a:pt x="28" y="1100"/>
                      </a:lnTo>
                      <a:lnTo>
                        <a:pt x="43" y="1034"/>
                      </a:lnTo>
                      <a:lnTo>
                        <a:pt x="61" y="967"/>
                      </a:lnTo>
                      <a:lnTo>
                        <a:pt x="84" y="904"/>
                      </a:lnTo>
                      <a:lnTo>
                        <a:pt x="108" y="841"/>
                      </a:lnTo>
                      <a:lnTo>
                        <a:pt x="135" y="781"/>
                      </a:lnTo>
                      <a:lnTo>
                        <a:pt x="167" y="721"/>
                      </a:lnTo>
                      <a:lnTo>
                        <a:pt x="200" y="664"/>
                      </a:lnTo>
                      <a:lnTo>
                        <a:pt x="236" y="608"/>
                      </a:lnTo>
                      <a:lnTo>
                        <a:pt x="273" y="554"/>
                      </a:lnTo>
                      <a:lnTo>
                        <a:pt x="314" y="501"/>
                      </a:lnTo>
                      <a:lnTo>
                        <a:pt x="358" y="452"/>
                      </a:lnTo>
                      <a:lnTo>
                        <a:pt x="403" y="404"/>
                      </a:lnTo>
                      <a:lnTo>
                        <a:pt x="451" y="358"/>
                      </a:lnTo>
                      <a:lnTo>
                        <a:pt x="500" y="315"/>
                      </a:lnTo>
                      <a:lnTo>
                        <a:pt x="553" y="274"/>
                      </a:lnTo>
                      <a:lnTo>
                        <a:pt x="607" y="237"/>
                      </a:lnTo>
                      <a:lnTo>
                        <a:pt x="663" y="200"/>
                      </a:lnTo>
                      <a:lnTo>
                        <a:pt x="720" y="167"/>
                      </a:lnTo>
                      <a:lnTo>
                        <a:pt x="780" y="137"/>
                      </a:lnTo>
                      <a:lnTo>
                        <a:pt x="840" y="109"/>
                      </a:lnTo>
                      <a:lnTo>
                        <a:pt x="903" y="85"/>
                      </a:lnTo>
                      <a:lnTo>
                        <a:pt x="966" y="62"/>
                      </a:lnTo>
                      <a:lnTo>
                        <a:pt x="1033" y="44"/>
                      </a:lnTo>
                      <a:lnTo>
                        <a:pt x="1099" y="29"/>
                      </a:lnTo>
                      <a:lnTo>
                        <a:pt x="1166" y="17"/>
                      </a:lnTo>
                      <a:lnTo>
                        <a:pt x="1236" y="8"/>
                      </a:lnTo>
                      <a:lnTo>
                        <a:pt x="1306" y="2"/>
                      </a:lnTo>
                      <a:lnTo>
                        <a:pt x="1377" y="0"/>
                      </a:lnTo>
                      <a:lnTo>
                        <a:pt x="1447" y="2"/>
                      </a:lnTo>
                      <a:lnTo>
                        <a:pt x="1517" y="8"/>
                      </a:lnTo>
                      <a:lnTo>
                        <a:pt x="1586" y="17"/>
                      </a:lnTo>
                      <a:lnTo>
                        <a:pt x="1653" y="29"/>
                      </a:lnTo>
                      <a:lnTo>
                        <a:pt x="1720" y="44"/>
                      </a:lnTo>
                      <a:lnTo>
                        <a:pt x="1786" y="62"/>
                      </a:lnTo>
                      <a:lnTo>
                        <a:pt x="1849" y="85"/>
                      </a:lnTo>
                      <a:lnTo>
                        <a:pt x="1912" y="109"/>
                      </a:lnTo>
                      <a:lnTo>
                        <a:pt x="1972" y="137"/>
                      </a:lnTo>
                      <a:lnTo>
                        <a:pt x="2032" y="167"/>
                      </a:lnTo>
                      <a:lnTo>
                        <a:pt x="2089" y="200"/>
                      </a:lnTo>
                      <a:lnTo>
                        <a:pt x="2145" y="237"/>
                      </a:lnTo>
                      <a:lnTo>
                        <a:pt x="2199" y="274"/>
                      </a:lnTo>
                      <a:lnTo>
                        <a:pt x="2252" y="315"/>
                      </a:lnTo>
                      <a:lnTo>
                        <a:pt x="2301" y="358"/>
                      </a:lnTo>
                      <a:lnTo>
                        <a:pt x="2349" y="404"/>
                      </a:lnTo>
                      <a:lnTo>
                        <a:pt x="2394" y="452"/>
                      </a:lnTo>
                      <a:lnTo>
                        <a:pt x="2438" y="501"/>
                      </a:lnTo>
                      <a:lnTo>
                        <a:pt x="2479" y="554"/>
                      </a:lnTo>
                      <a:lnTo>
                        <a:pt x="2518" y="608"/>
                      </a:lnTo>
                      <a:lnTo>
                        <a:pt x="2554" y="664"/>
                      </a:lnTo>
                      <a:lnTo>
                        <a:pt x="2587" y="721"/>
                      </a:lnTo>
                      <a:lnTo>
                        <a:pt x="2617" y="781"/>
                      </a:lnTo>
                      <a:lnTo>
                        <a:pt x="2644" y="841"/>
                      </a:lnTo>
                      <a:lnTo>
                        <a:pt x="2668" y="904"/>
                      </a:lnTo>
                      <a:lnTo>
                        <a:pt x="2691" y="967"/>
                      </a:lnTo>
                      <a:lnTo>
                        <a:pt x="2709" y="1034"/>
                      </a:lnTo>
                      <a:lnTo>
                        <a:pt x="2724" y="1100"/>
                      </a:lnTo>
                      <a:lnTo>
                        <a:pt x="2736" y="1167"/>
                      </a:lnTo>
                      <a:lnTo>
                        <a:pt x="2745" y="1237"/>
                      </a:lnTo>
                      <a:lnTo>
                        <a:pt x="2751" y="1307"/>
                      </a:lnTo>
                      <a:lnTo>
                        <a:pt x="2752" y="1378"/>
                      </a:lnTo>
                    </a:path>
                  </a:pathLst>
                </a:custGeom>
                <a:noFill/>
                <a:ln w="19050" cmpd="sng">
                  <a:solidFill>
                    <a:schemeClr val="accent4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noAutofit/>
                </a:bodyPr>
                <a:lstStyle/>
                <a:p>
                  <a:pPr defTabSz="84408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 sz="1108" kern="0" dirty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16" name="Freeform 8">
                  <a:extLst>
                    <a:ext uri="{FF2B5EF4-FFF2-40B4-BE49-F238E27FC236}">
                      <a16:creationId xmlns:a16="http://schemas.microsoft.com/office/drawing/2014/main" xmlns="" id="{2542EB7E-F13B-4E9E-91B6-0ABF87B2A9C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050833" y="3497405"/>
                  <a:ext cx="1437923" cy="1381970"/>
                </a:xfrm>
                <a:custGeom>
                  <a:avLst/>
                  <a:gdLst/>
                  <a:ahLst/>
                  <a:cxnLst>
                    <a:cxn ang="0">
                      <a:pos x="7" y="1237"/>
                    </a:cxn>
                    <a:cxn ang="0">
                      <a:pos x="43" y="1032"/>
                    </a:cxn>
                    <a:cxn ang="0">
                      <a:pos x="108" y="841"/>
                    </a:cxn>
                    <a:cxn ang="0">
                      <a:pos x="200" y="664"/>
                    </a:cxn>
                    <a:cxn ang="0">
                      <a:pos x="314" y="501"/>
                    </a:cxn>
                    <a:cxn ang="0">
                      <a:pos x="451" y="358"/>
                    </a:cxn>
                    <a:cxn ang="0">
                      <a:pos x="607" y="235"/>
                    </a:cxn>
                    <a:cxn ang="0">
                      <a:pos x="780" y="136"/>
                    </a:cxn>
                    <a:cxn ang="0">
                      <a:pos x="966" y="62"/>
                    </a:cxn>
                    <a:cxn ang="0">
                      <a:pos x="1166" y="15"/>
                    </a:cxn>
                    <a:cxn ang="0">
                      <a:pos x="1375" y="0"/>
                    </a:cxn>
                    <a:cxn ang="0">
                      <a:pos x="1586" y="15"/>
                    </a:cxn>
                    <a:cxn ang="0">
                      <a:pos x="1785" y="62"/>
                    </a:cxn>
                    <a:cxn ang="0">
                      <a:pos x="1972" y="136"/>
                    </a:cxn>
                    <a:cxn ang="0">
                      <a:pos x="2145" y="235"/>
                    </a:cxn>
                    <a:cxn ang="0">
                      <a:pos x="2301" y="358"/>
                    </a:cxn>
                    <a:cxn ang="0">
                      <a:pos x="2438" y="501"/>
                    </a:cxn>
                    <a:cxn ang="0">
                      <a:pos x="2552" y="664"/>
                    </a:cxn>
                    <a:cxn ang="0">
                      <a:pos x="2644" y="841"/>
                    </a:cxn>
                    <a:cxn ang="0">
                      <a:pos x="2708" y="1032"/>
                    </a:cxn>
                    <a:cxn ang="0">
                      <a:pos x="2744" y="1237"/>
                    </a:cxn>
                    <a:cxn ang="0">
                      <a:pos x="2750" y="1447"/>
                    </a:cxn>
                    <a:cxn ang="0">
                      <a:pos x="2723" y="1655"/>
                    </a:cxn>
                    <a:cxn ang="0">
                      <a:pos x="2668" y="1850"/>
                    </a:cxn>
                    <a:cxn ang="0">
                      <a:pos x="2585" y="2034"/>
                    </a:cxn>
                    <a:cxn ang="0">
                      <a:pos x="2478" y="2201"/>
                    </a:cxn>
                    <a:cxn ang="0">
                      <a:pos x="2349" y="2351"/>
                    </a:cxn>
                    <a:cxn ang="0">
                      <a:pos x="2199" y="2480"/>
                    </a:cxn>
                    <a:cxn ang="0">
                      <a:pos x="2032" y="2587"/>
                    </a:cxn>
                    <a:cxn ang="0">
                      <a:pos x="1849" y="2670"/>
                    </a:cxn>
                    <a:cxn ang="0">
                      <a:pos x="1653" y="2725"/>
                    </a:cxn>
                    <a:cxn ang="0">
                      <a:pos x="1447" y="2752"/>
                    </a:cxn>
                    <a:cxn ang="0">
                      <a:pos x="1235" y="2746"/>
                    </a:cxn>
                    <a:cxn ang="0">
                      <a:pos x="1032" y="2710"/>
                    </a:cxn>
                    <a:cxn ang="0">
                      <a:pos x="840" y="2646"/>
                    </a:cxn>
                    <a:cxn ang="0">
                      <a:pos x="663" y="2554"/>
                    </a:cxn>
                    <a:cxn ang="0">
                      <a:pos x="500" y="2440"/>
                    </a:cxn>
                    <a:cxn ang="0">
                      <a:pos x="357" y="2303"/>
                    </a:cxn>
                    <a:cxn ang="0">
                      <a:pos x="234" y="2146"/>
                    </a:cxn>
                    <a:cxn ang="0">
                      <a:pos x="135" y="1973"/>
                    </a:cxn>
                    <a:cxn ang="0">
                      <a:pos x="61" y="1785"/>
                    </a:cxn>
                    <a:cxn ang="0">
                      <a:pos x="16" y="1587"/>
                    </a:cxn>
                    <a:cxn ang="0">
                      <a:pos x="0" y="1376"/>
                    </a:cxn>
                  </a:cxnLst>
                  <a:rect l="0" t="0" r="r" b="b"/>
                  <a:pathLst>
                    <a:path w="2752" h="2754">
                      <a:moveTo>
                        <a:pt x="0" y="1376"/>
                      </a:moveTo>
                      <a:lnTo>
                        <a:pt x="1" y="1306"/>
                      </a:lnTo>
                      <a:lnTo>
                        <a:pt x="7" y="1237"/>
                      </a:lnTo>
                      <a:lnTo>
                        <a:pt x="16" y="1167"/>
                      </a:lnTo>
                      <a:lnTo>
                        <a:pt x="28" y="1100"/>
                      </a:lnTo>
                      <a:lnTo>
                        <a:pt x="43" y="1032"/>
                      </a:lnTo>
                      <a:lnTo>
                        <a:pt x="61" y="967"/>
                      </a:lnTo>
                      <a:lnTo>
                        <a:pt x="84" y="904"/>
                      </a:lnTo>
                      <a:lnTo>
                        <a:pt x="108" y="841"/>
                      </a:lnTo>
                      <a:lnTo>
                        <a:pt x="135" y="779"/>
                      </a:lnTo>
                      <a:lnTo>
                        <a:pt x="166" y="721"/>
                      </a:lnTo>
                      <a:lnTo>
                        <a:pt x="200" y="664"/>
                      </a:lnTo>
                      <a:lnTo>
                        <a:pt x="234" y="606"/>
                      </a:lnTo>
                      <a:lnTo>
                        <a:pt x="273" y="554"/>
                      </a:lnTo>
                      <a:lnTo>
                        <a:pt x="314" y="501"/>
                      </a:lnTo>
                      <a:lnTo>
                        <a:pt x="357" y="452"/>
                      </a:lnTo>
                      <a:lnTo>
                        <a:pt x="402" y="403"/>
                      </a:lnTo>
                      <a:lnTo>
                        <a:pt x="451" y="358"/>
                      </a:lnTo>
                      <a:lnTo>
                        <a:pt x="500" y="315"/>
                      </a:lnTo>
                      <a:lnTo>
                        <a:pt x="553" y="274"/>
                      </a:lnTo>
                      <a:lnTo>
                        <a:pt x="607" y="235"/>
                      </a:lnTo>
                      <a:lnTo>
                        <a:pt x="663" y="199"/>
                      </a:lnTo>
                      <a:lnTo>
                        <a:pt x="720" y="166"/>
                      </a:lnTo>
                      <a:lnTo>
                        <a:pt x="780" y="136"/>
                      </a:lnTo>
                      <a:lnTo>
                        <a:pt x="840" y="109"/>
                      </a:lnTo>
                      <a:lnTo>
                        <a:pt x="903" y="83"/>
                      </a:lnTo>
                      <a:lnTo>
                        <a:pt x="966" y="62"/>
                      </a:lnTo>
                      <a:lnTo>
                        <a:pt x="1032" y="44"/>
                      </a:lnTo>
                      <a:lnTo>
                        <a:pt x="1098" y="27"/>
                      </a:lnTo>
                      <a:lnTo>
                        <a:pt x="1166" y="15"/>
                      </a:lnTo>
                      <a:lnTo>
                        <a:pt x="1235" y="8"/>
                      </a:lnTo>
                      <a:lnTo>
                        <a:pt x="1304" y="2"/>
                      </a:lnTo>
                      <a:lnTo>
                        <a:pt x="1375" y="0"/>
                      </a:lnTo>
                      <a:lnTo>
                        <a:pt x="1447" y="2"/>
                      </a:lnTo>
                      <a:lnTo>
                        <a:pt x="1516" y="8"/>
                      </a:lnTo>
                      <a:lnTo>
                        <a:pt x="1586" y="15"/>
                      </a:lnTo>
                      <a:lnTo>
                        <a:pt x="1653" y="27"/>
                      </a:lnTo>
                      <a:lnTo>
                        <a:pt x="1719" y="44"/>
                      </a:lnTo>
                      <a:lnTo>
                        <a:pt x="1785" y="62"/>
                      </a:lnTo>
                      <a:lnTo>
                        <a:pt x="1849" y="83"/>
                      </a:lnTo>
                      <a:lnTo>
                        <a:pt x="1912" y="109"/>
                      </a:lnTo>
                      <a:lnTo>
                        <a:pt x="1972" y="136"/>
                      </a:lnTo>
                      <a:lnTo>
                        <a:pt x="2032" y="166"/>
                      </a:lnTo>
                      <a:lnTo>
                        <a:pt x="2089" y="199"/>
                      </a:lnTo>
                      <a:lnTo>
                        <a:pt x="2145" y="235"/>
                      </a:lnTo>
                      <a:lnTo>
                        <a:pt x="2199" y="274"/>
                      </a:lnTo>
                      <a:lnTo>
                        <a:pt x="2251" y="315"/>
                      </a:lnTo>
                      <a:lnTo>
                        <a:pt x="2301" y="358"/>
                      </a:lnTo>
                      <a:lnTo>
                        <a:pt x="2349" y="403"/>
                      </a:lnTo>
                      <a:lnTo>
                        <a:pt x="2394" y="452"/>
                      </a:lnTo>
                      <a:lnTo>
                        <a:pt x="2438" y="501"/>
                      </a:lnTo>
                      <a:lnTo>
                        <a:pt x="2478" y="554"/>
                      </a:lnTo>
                      <a:lnTo>
                        <a:pt x="2517" y="606"/>
                      </a:lnTo>
                      <a:lnTo>
                        <a:pt x="2552" y="664"/>
                      </a:lnTo>
                      <a:lnTo>
                        <a:pt x="2585" y="721"/>
                      </a:lnTo>
                      <a:lnTo>
                        <a:pt x="2617" y="779"/>
                      </a:lnTo>
                      <a:lnTo>
                        <a:pt x="2644" y="841"/>
                      </a:lnTo>
                      <a:lnTo>
                        <a:pt x="2668" y="904"/>
                      </a:lnTo>
                      <a:lnTo>
                        <a:pt x="2690" y="967"/>
                      </a:lnTo>
                      <a:lnTo>
                        <a:pt x="2708" y="1032"/>
                      </a:lnTo>
                      <a:lnTo>
                        <a:pt x="2723" y="1100"/>
                      </a:lnTo>
                      <a:lnTo>
                        <a:pt x="2735" y="1167"/>
                      </a:lnTo>
                      <a:lnTo>
                        <a:pt x="2744" y="1237"/>
                      </a:lnTo>
                      <a:lnTo>
                        <a:pt x="2750" y="1306"/>
                      </a:lnTo>
                      <a:lnTo>
                        <a:pt x="2752" y="1376"/>
                      </a:lnTo>
                      <a:lnTo>
                        <a:pt x="2750" y="1447"/>
                      </a:lnTo>
                      <a:lnTo>
                        <a:pt x="2744" y="1518"/>
                      </a:lnTo>
                      <a:lnTo>
                        <a:pt x="2735" y="1587"/>
                      </a:lnTo>
                      <a:lnTo>
                        <a:pt x="2723" y="1655"/>
                      </a:lnTo>
                      <a:lnTo>
                        <a:pt x="2708" y="1721"/>
                      </a:lnTo>
                      <a:lnTo>
                        <a:pt x="2690" y="1785"/>
                      </a:lnTo>
                      <a:lnTo>
                        <a:pt x="2668" y="1850"/>
                      </a:lnTo>
                      <a:lnTo>
                        <a:pt x="2644" y="1913"/>
                      </a:lnTo>
                      <a:lnTo>
                        <a:pt x="2617" y="1973"/>
                      </a:lnTo>
                      <a:lnTo>
                        <a:pt x="2585" y="2034"/>
                      </a:lnTo>
                      <a:lnTo>
                        <a:pt x="2552" y="2091"/>
                      </a:lnTo>
                      <a:lnTo>
                        <a:pt x="2517" y="2146"/>
                      </a:lnTo>
                      <a:lnTo>
                        <a:pt x="2478" y="2201"/>
                      </a:lnTo>
                      <a:lnTo>
                        <a:pt x="2438" y="2253"/>
                      </a:lnTo>
                      <a:lnTo>
                        <a:pt x="2394" y="2303"/>
                      </a:lnTo>
                      <a:lnTo>
                        <a:pt x="2349" y="2351"/>
                      </a:lnTo>
                      <a:lnTo>
                        <a:pt x="2301" y="2396"/>
                      </a:lnTo>
                      <a:lnTo>
                        <a:pt x="2251" y="2440"/>
                      </a:lnTo>
                      <a:lnTo>
                        <a:pt x="2199" y="2480"/>
                      </a:lnTo>
                      <a:lnTo>
                        <a:pt x="2145" y="2518"/>
                      </a:lnTo>
                      <a:lnTo>
                        <a:pt x="2089" y="2554"/>
                      </a:lnTo>
                      <a:lnTo>
                        <a:pt x="2032" y="2587"/>
                      </a:lnTo>
                      <a:lnTo>
                        <a:pt x="1972" y="2617"/>
                      </a:lnTo>
                      <a:lnTo>
                        <a:pt x="1912" y="2646"/>
                      </a:lnTo>
                      <a:lnTo>
                        <a:pt x="1849" y="2670"/>
                      </a:lnTo>
                      <a:lnTo>
                        <a:pt x="1785" y="2692"/>
                      </a:lnTo>
                      <a:lnTo>
                        <a:pt x="1719" y="2710"/>
                      </a:lnTo>
                      <a:lnTo>
                        <a:pt x="1653" y="2725"/>
                      </a:lnTo>
                      <a:lnTo>
                        <a:pt x="1586" y="2737"/>
                      </a:lnTo>
                      <a:lnTo>
                        <a:pt x="1516" y="2746"/>
                      </a:lnTo>
                      <a:lnTo>
                        <a:pt x="1447" y="2752"/>
                      </a:lnTo>
                      <a:lnTo>
                        <a:pt x="1375" y="2754"/>
                      </a:lnTo>
                      <a:lnTo>
                        <a:pt x="1304" y="2752"/>
                      </a:lnTo>
                      <a:lnTo>
                        <a:pt x="1235" y="2746"/>
                      </a:lnTo>
                      <a:lnTo>
                        <a:pt x="1166" y="2737"/>
                      </a:lnTo>
                      <a:lnTo>
                        <a:pt x="1098" y="2725"/>
                      </a:lnTo>
                      <a:lnTo>
                        <a:pt x="1032" y="2710"/>
                      </a:lnTo>
                      <a:lnTo>
                        <a:pt x="966" y="2692"/>
                      </a:lnTo>
                      <a:lnTo>
                        <a:pt x="903" y="2670"/>
                      </a:lnTo>
                      <a:lnTo>
                        <a:pt x="840" y="2646"/>
                      </a:lnTo>
                      <a:lnTo>
                        <a:pt x="780" y="2617"/>
                      </a:lnTo>
                      <a:lnTo>
                        <a:pt x="720" y="2587"/>
                      </a:lnTo>
                      <a:lnTo>
                        <a:pt x="663" y="2554"/>
                      </a:lnTo>
                      <a:lnTo>
                        <a:pt x="607" y="2518"/>
                      </a:lnTo>
                      <a:lnTo>
                        <a:pt x="553" y="2480"/>
                      </a:lnTo>
                      <a:lnTo>
                        <a:pt x="500" y="2440"/>
                      </a:lnTo>
                      <a:lnTo>
                        <a:pt x="451" y="2396"/>
                      </a:lnTo>
                      <a:lnTo>
                        <a:pt x="402" y="2351"/>
                      </a:lnTo>
                      <a:lnTo>
                        <a:pt x="357" y="2303"/>
                      </a:lnTo>
                      <a:lnTo>
                        <a:pt x="314" y="2253"/>
                      </a:lnTo>
                      <a:lnTo>
                        <a:pt x="273" y="2201"/>
                      </a:lnTo>
                      <a:lnTo>
                        <a:pt x="234" y="2146"/>
                      </a:lnTo>
                      <a:lnTo>
                        <a:pt x="200" y="2091"/>
                      </a:lnTo>
                      <a:lnTo>
                        <a:pt x="166" y="2034"/>
                      </a:lnTo>
                      <a:lnTo>
                        <a:pt x="135" y="1973"/>
                      </a:lnTo>
                      <a:lnTo>
                        <a:pt x="108" y="1913"/>
                      </a:lnTo>
                      <a:lnTo>
                        <a:pt x="84" y="1850"/>
                      </a:lnTo>
                      <a:lnTo>
                        <a:pt x="61" y="1785"/>
                      </a:lnTo>
                      <a:lnTo>
                        <a:pt x="43" y="1721"/>
                      </a:lnTo>
                      <a:lnTo>
                        <a:pt x="28" y="1655"/>
                      </a:lnTo>
                      <a:lnTo>
                        <a:pt x="16" y="1587"/>
                      </a:lnTo>
                      <a:lnTo>
                        <a:pt x="7" y="1518"/>
                      </a:lnTo>
                      <a:lnTo>
                        <a:pt x="1" y="1447"/>
                      </a:lnTo>
                      <a:lnTo>
                        <a:pt x="0" y="1376"/>
                      </a:lnTo>
                    </a:path>
                  </a:pathLst>
                </a:custGeom>
                <a:noFill/>
                <a:ln w="19050" cmpd="sng">
                  <a:solidFill>
                    <a:schemeClr val="accent4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noAutofit/>
                </a:bodyPr>
                <a:lstStyle/>
                <a:p>
                  <a:pPr defTabSz="84408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 sz="1108" kern="0" dirty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17" name="Freeform 9">
                  <a:extLst>
                    <a:ext uri="{FF2B5EF4-FFF2-40B4-BE49-F238E27FC236}">
                      <a16:creationId xmlns:a16="http://schemas.microsoft.com/office/drawing/2014/main" xmlns="" id="{23EAF36B-0467-44EA-8382-3795FF5BCF0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2093528" y="3519877"/>
                  <a:ext cx="1437923" cy="1381970"/>
                </a:xfrm>
                <a:custGeom>
                  <a:avLst/>
                  <a:gdLst/>
                  <a:ahLst/>
                  <a:cxnLst>
                    <a:cxn ang="0">
                      <a:pos x="8" y="1237"/>
                    </a:cxn>
                    <a:cxn ang="0">
                      <a:pos x="44" y="1032"/>
                    </a:cxn>
                    <a:cxn ang="0">
                      <a:pos x="108" y="841"/>
                    </a:cxn>
                    <a:cxn ang="0">
                      <a:pos x="200" y="664"/>
                    </a:cxn>
                    <a:cxn ang="0">
                      <a:pos x="314" y="501"/>
                    </a:cxn>
                    <a:cxn ang="0">
                      <a:pos x="451" y="358"/>
                    </a:cxn>
                    <a:cxn ang="0">
                      <a:pos x="607" y="235"/>
                    </a:cxn>
                    <a:cxn ang="0">
                      <a:pos x="780" y="136"/>
                    </a:cxn>
                    <a:cxn ang="0">
                      <a:pos x="967" y="62"/>
                    </a:cxn>
                    <a:cxn ang="0">
                      <a:pos x="1167" y="15"/>
                    </a:cxn>
                    <a:cxn ang="0">
                      <a:pos x="1376" y="0"/>
                    </a:cxn>
                    <a:cxn ang="0">
                      <a:pos x="1586" y="15"/>
                    </a:cxn>
                    <a:cxn ang="0">
                      <a:pos x="1786" y="62"/>
                    </a:cxn>
                    <a:cxn ang="0">
                      <a:pos x="1972" y="136"/>
                    </a:cxn>
                    <a:cxn ang="0">
                      <a:pos x="2145" y="235"/>
                    </a:cxn>
                    <a:cxn ang="0">
                      <a:pos x="2302" y="358"/>
                    </a:cxn>
                    <a:cxn ang="0">
                      <a:pos x="2438" y="501"/>
                    </a:cxn>
                    <a:cxn ang="0">
                      <a:pos x="2553" y="664"/>
                    </a:cxn>
                    <a:cxn ang="0">
                      <a:pos x="2644" y="841"/>
                    </a:cxn>
                    <a:cxn ang="0">
                      <a:pos x="2709" y="1032"/>
                    </a:cxn>
                    <a:cxn ang="0">
                      <a:pos x="2745" y="1237"/>
                    </a:cxn>
                    <a:cxn ang="0">
                      <a:pos x="2751" y="1447"/>
                    </a:cxn>
                    <a:cxn ang="0">
                      <a:pos x="2724" y="1655"/>
                    </a:cxn>
                    <a:cxn ang="0">
                      <a:pos x="2668" y="1850"/>
                    </a:cxn>
                    <a:cxn ang="0">
                      <a:pos x="2586" y="2034"/>
                    </a:cxn>
                    <a:cxn ang="0">
                      <a:pos x="2479" y="2201"/>
                    </a:cxn>
                    <a:cxn ang="0">
                      <a:pos x="2350" y="2351"/>
                    </a:cxn>
                    <a:cxn ang="0">
                      <a:pos x="2199" y="2480"/>
                    </a:cxn>
                    <a:cxn ang="0">
                      <a:pos x="2032" y="2587"/>
                    </a:cxn>
                    <a:cxn ang="0">
                      <a:pos x="1849" y="2670"/>
                    </a:cxn>
                    <a:cxn ang="0">
                      <a:pos x="1654" y="2725"/>
                    </a:cxn>
                    <a:cxn ang="0">
                      <a:pos x="1448" y="2752"/>
                    </a:cxn>
                    <a:cxn ang="0">
                      <a:pos x="1236" y="2746"/>
                    </a:cxn>
                    <a:cxn ang="0">
                      <a:pos x="1033" y="2710"/>
                    </a:cxn>
                    <a:cxn ang="0">
                      <a:pos x="840" y="2646"/>
                    </a:cxn>
                    <a:cxn ang="0">
                      <a:pos x="663" y="2554"/>
                    </a:cxn>
                    <a:cxn ang="0">
                      <a:pos x="501" y="2440"/>
                    </a:cxn>
                    <a:cxn ang="0">
                      <a:pos x="358" y="2303"/>
                    </a:cxn>
                    <a:cxn ang="0">
                      <a:pos x="235" y="2146"/>
                    </a:cxn>
                    <a:cxn ang="0">
                      <a:pos x="135" y="1973"/>
                    </a:cxn>
                    <a:cxn ang="0">
                      <a:pos x="62" y="1785"/>
                    </a:cxn>
                    <a:cxn ang="0">
                      <a:pos x="17" y="1587"/>
                    </a:cxn>
                    <a:cxn ang="0">
                      <a:pos x="0" y="1376"/>
                    </a:cxn>
                  </a:cxnLst>
                  <a:rect l="0" t="0" r="r" b="b"/>
                  <a:pathLst>
                    <a:path w="2753" h="2754">
                      <a:moveTo>
                        <a:pt x="0" y="1376"/>
                      </a:moveTo>
                      <a:lnTo>
                        <a:pt x="2" y="1306"/>
                      </a:lnTo>
                      <a:lnTo>
                        <a:pt x="8" y="1237"/>
                      </a:lnTo>
                      <a:lnTo>
                        <a:pt x="17" y="1167"/>
                      </a:lnTo>
                      <a:lnTo>
                        <a:pt x="29" y="1100"/>
                      </a:lnTo>
                      <a:lnTo>
                        <a:pt x="44" y="1032"/>
                      </a:lnTo>
                      <a:lnTo>
                        <a:pt x="62" y="967"/>
                      </a:lnTo>
                      <a:lnTo>
                        <a:pt x="84" y="904"/>
                      </a:lnTo>
                      <a:lnTo>
                        <a:pt x="108" y="841"/>
                      </a:lnTo>
                      <a:lnTo>
                        <a:pt x="135" y="779"/>
                      </a:lnTo>
                      <a:lnTo>
                        <a:pt x="167" y="721"/>
                      </a:lnTo>
                      <a:lnTo>
                        <a:pt x="200" y="664"/>
                      </a:lnTo>
                      <a:lnTo>
                        <a:pt x="235" y="606"/>
                      </a:lnTo>
                      <a:lnTo>
                        <a:pt x="274" y="554"/>
                      </a:lnTo>
                      <a:lnTo>
                        <a:pt x="314" y="501"/>
                      </a:lnTo>
                      <a:lnTo>
                        <a:pt x="358" y="452"/>
                      </a:lnTo>
                      <a:lnTo>
                        <a:pt x="403" y="403"/>
                      </a:lnTo>
                      <a:lnTo>
                        <a:pt x="451" y="358"/>
                      </a:lnTo>
                      <a:lnTo>
                        <a:pt x="501" y="315"/>
                      </a:lnTo>
                      <a:lnTo>
                        <a:pt x="553" y="274"/>
                      </a:lnTo>
                      <a:lnTo>
                        <a:pt x="607" y="235"/>
                      </a:lnTo>
                      <a:lnTo>
                        <a:pt x="663" y="199"/>
                      </a:lnTo>
                      <a:lnTo>
                        <a:pt x="720" y="166"/>
                      </a:lnTo>
                      <a:lnTo>
                        <a:pt x="780" y="136"/>
                      </a:lnTo>
                      <a:lnTo>
                        <a:pt x="840" y="109"/>
                      </a:lnTo>
                      <a:lnTo>
                        <a:pt x="904" y="83"/>
                      </a:lnTo>
                      <a:lnTo>
                        <a:pt x="967" y="62"/>
                      </a:lnTo>
                      <a:lnTo>
                        <a:pt x="1033" y="44"/>
                      </a:lnTo>
                      <a:lnTo>
                        <a:pt x="1099" y="27"/>
                      </a:lnTo>
                      <a:lnTo>
                        <a:pt x="1167" y="15"/>
                      </a:lnTo>
                      <a:lnTo>
                        <a:pt x="1236" y="8"/>
                      </a:lnTo>
                      <a:lnTo>
                        <a:pt x="1305" y="2"/>
                      </a:lnTo>
                      <a:lnTo>
                        <a:pt x="1376" y="0"/>
                      </a:lnTo>
                      <a:lnTo>
                        <a:pt x="1448" y="2"/>
                      </a:lnTo>
                      <a:lnTo>
                        <a:pt x="1517" y="8"/>
                      </a:lnTo>
                      <a:lnTo>
                        <a:pt x="1586" y="15"/>
                      </a:lnTo>
                      <a:lnTo>
                        <a:pt x="1654" y="27"/>
                      </a:lnTo>
                      <a:lnTo>
                        <a:pt x="1720" y="44"/>
                      </a:lnTo>
                      <a:lnTo>
                        <a:pt x="1786" y="62"/>
                      </a:lnTo>
                      <a:lnTo>
                        <a:pt x="1849" y="83"/>
                      </a:lnTo>
                      <a:lnTo>
                        <a:pt x="1912" y="109"/>
                      </a:lnTo>
                      <a:lnTo>
                        <a:pt x="1972" y="136"/>
                      </a:lnTo>
                      <a:lnTo>
                        <a:pt x="2032" y="166"/>
                      </a:lnTo>
                      <a:lnTo>
                        <a:pt x="2090" y="199"/>
                      </a:lnTo>
                      <a:lnTo>
                        <a:pt x="2145" y="235"/>
                      </a:lnTo>
                      <a:lnTo>
                        <a:pt x="2199" y="274"/>
                      </a:lnTo>
                      <a:lnTo>
                        <a:pt x="2252" y="315"/>
                      </a:lnTo>
                      <a:lnTo>
                        <a:pt x="2302" y="358"/>
                      </a:lnTo>
                      <a:lnTo>
                        <a:pt x="2350" y="403"/>
                      </a:lnTo>
                      <a:lnTo>
                        <a:pt x="2395" y="452"/>
                      </a:lnTo>
                      <a:lnTo>
                        <a:pt x="2438" y="501"/>
                      </a:lnTo>
                      <a:lnTo>
                        <a:pt x="2479" y="554"/>
                      </a:lnTo>
                      <a:lnTo>
                        <a:pt x="2518" y="606"/>
                      </a:lnTo>
                      <a:lnTo>
                        <a:pt x="2553" y="664"/>
                      </a:lnTo>
                      <a:lnTo>
                        <a:pt x="2586" y="721"/>
                      </a:lnTo>
                      <a:lnTo>
                        <a:pt x="2617" y="779"/>
                      </a:lnTo>
                      <a:lnTo>
                        <a:pt x="2644" y="841"/>
                      </a:lnTo>
                      <a:lnTo>
                        <a:pt x="2668" y="904"/>
                      </a:lnTo>
                      <a:lnTo>
                        <a:pt x="2691" y="967"/>
                      </a:lnTo>
                      <a:lnTo>
                        <a:pt x="2709" y="1032"/>
                      </a:lnTo>
                      <a:lnTo>
                        <a:pt x="2724" y="1100"/>
                      </a:lnTo>
                      <a:lnTo>
                        <a:pt x="2736" y="1167"/>
                      </a:lnTo>
                      <a:lnTo>
                        <a:pt x="2745" y="1237"/>
                      </a:lnTo>
                      <a:lnTo>
                        <a:pt x="2751" y="1306"/>
                      </a:lnTo>
                      <a:lnTo>
                        <a:pt x="2753" y="1376"/>
                      </a:lnTo>
                      <a:lnTo>
                        <a:pt x="2751" y="1447"/>
                      </a:lnTo>
                      <a:lnTo>
                        <a:pt x="2745" y="1518"/>
                      </a:lnTo>
                      <a:lnTo>
                        <a:pt x="2736" y="1587"/>
                      </a:lnTo>
                      <a:lnTo>
                        <a:pt x="2724" y="1655"/>
                      </a:lnTo>
                      <a:lnTo>
                        <a:pt x="2709" y="1721"/>
                      </a:lnTo>
                      <a:lnTo>
                        <a:pt x="2691" y="1785"/>
                      </a:lnTo>
                      <a:lnTo>
                        <a:pt x="2668" y="1850"/>
                      </a:lnTo>
                      <a:lnTo>
                        <a:pt x="2644" y="1913"/>
                      </a:lnTo>
                      <a:lnTo>
                        <a:pt x="2617" y="1973"/>
                      </a:lnTo>
                      <a:lnTo>
                        <a:pt x="2586" y="2034"/>
                      </a:lnTo>
                      <a:lnTo>
                        <a:pt x="2553" y="2091"/>
                      </a:lnTo>
                      <a:lnTo>
                        <a:pt x="2518" y="2146"/>
                      </a:lnTo>
                      <a:lnTo>
                        <a:pt x="2479" y="2201"/>
                      </a:lnTo>
                      <a:lnTo>
                        <a:pt x="2438" y="2253"/>
                      </a:lnTo>
                      <a:lnTo>
                        <a:pt x="2395" y="2303"/>
                      </a:lnTo>
                      <a:lnTo>
                        <a:pt x="2350" y="2351"/>
                      </a:lnTo>
                      <a:lnTo>
                        <a:pt x="2302" y="2396"/>
                      </a:lnTo>
                      <a:lnTo>
                        <a:pt x="2252" y="2440"/>
                      </a:lnTo>
                      <a:lnTo>
                        <a:pt x="2199" y="2480"/>
                      </a:lnTo>
                      <a:lnTo>
                        <a:pt x="2145" y="2518"/>
                      </a:lnTo>
                      <a:lnTo>
                        <a:pt x="2090" y="2554"/>
                      </a:lnTo>
                      <a:lnTo>
                        <a:pt x="2032" y="2587"/>
                      </a:lnTo>
                      <a:lnTo>
                        <a:pt x="1972" y="2617"/>
                      </a:lnTo>
                      <a:lnTo>
                        <a:pt x="1912" y="2646"/>
                      </a:lnTo>
                      <a:lnTo>
                        <a:pt x="1849" y="2670"/>
                      </a:lnTo>
                      <a:lnTo>
                        <a:pt x="1786" y="2692"/>
                      </a:lnTo>
                      <a:lnTo>
                        <a:pt x="1720" y="2710"/>
                      </a:lnTo>
                      <a:lnTo>
                        <a:pt x="1654" y="2725"/>
                      </a:lnTo>
                      <a:lnTo>
                        <a:pt x="1586" y="2737"/>
                      </a:lnTo>
                      <a:lnTo>
                        <a:pt x="1517" y="2746"/>
                      </a:lnTo>
                      <a:lnTo>
                        <a:pt x="1448" y="2752"/>
                      </a:lnTo>
                      <a:lnTo>
                        <a:pt x="1376" y="2754"/>
                      </a:lnTo>
                      <a:lnTo>
                        <a:pt x="1305" y="2752"/>
                      </a:lnTo>
                      <a:lnTo>
                        <a:pt x="1236" y="2746"/>
                      </a:lnTo>
                      <a:lnTo>
                        <a:pt x="1167" y="2737"/>
                      </a:lnTo>
                      <a:lnTo>
                        <a:pt x="1099" y="2725"/>
                      </a:lnTo>
                      <a:lnTo>
                        <a:pt x="1033" y="2710"/>
                      </a:lnTo>
                      <a:lnTo>
                        <a:pt x="967" y="2692"/>
                      </a:lnTo>
                      <a:lnTo>
                        <a:pt x="904" y="2670"/>
                      </a:lnTo>
                      <a:lnTo>
                        <a:pt x="840" y="2646"/>
                      </a:lnTo>
                      <a:lnTo>
                        <a:pt x="780" y="2617"/>
                      </a:lnTo>
                      <a:lnTo>
                        <a:pt x="720" y="2587"/>
                      </a:lnTo>
                      <a:lnTo>
                        <a:pt x="663" y="2554"/>
                      </a:lnTo>
                      <a:lnTo>
                        <a:pt x="607" y="2518"/>
                      </a:lnTo>
                      <a:lnTo>
                        <a:pt x="553" y="2480"/>
                      </a:lnTo>
                      <a:lnTo>
                        <a:pt x="501" y="2440"/>
                      </a:lnTo>
                      <a:lnTo>
                        <a:pt x="451" y="2396"/>
                      </a:lnTo>
                      <a:lnTo>
                        <a:pt x="403" y="2351"/>
                      </a:lnTo>
                      <a:lnTo>
                        <a:pt x="358" y="2303"/>
                      </a:lnTo>
                      <a:lnTo>
                        <a:pt x="314" y="2253"/>
                      </a:lnTo>
                      <a:lnTo>
                        <a:pt x="274" y="2201"/>
                      </a:lnTo>
                      <a:lnTo>
                        <a:pt x="235" y="2146"/>
                      </a:lnTo>
                      <a:lnTo>
                        <a:pt x="200" y="2091"/>
                      </a:lnTo>
                      <a:lnTo>
                        <a:pt x="167" y="2034"/>
                      </a:lnTo>
                      <a:lnTo>
                        <a:pt x="135" y="1973"/>
                      </a:lnTo>
                      <a:lnTo>
                        <a:pt x="108" y="1913"/>
                      </a:lnTo>
                      <a:lnTo>
                        <a:pt x="84" y="1850"/>
                      </a:lnTo>
                      <a:lnTo>
                        <a:pt x="62" y="1785"/>
                      </a:lnTo>
                      <a:lnTo>
                        <a:pt x="44" y="1721"/>
                      </a:lnTo>
                      <a:lnTo>
                        <a:pt x="29" y="1655"/>
                      </a:lnTo>
                      <a:lnTo>
                        <a:pt x="17" y="1587"/>
                      </a:lnTo>
                      <a:lnTo>
                        <a:pt x="8" y="1518"/>
                      </a:lnTo>
                      <a:lnTo>
                        <a:pt x="2" y="1447"/>
                      </a:lnTo>
                      <a:lnTo>
                        <a:pt x="0" y="1376"/>
                      </a:lnTo>
                    </a:path>
                  </a:pathLst>
                </a:custGeom>
                <a:noFill/>
                <a:ln w="19050" cmpd="sng">
                  <a:solidFill>
                    <a:schemeClr val="accent4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anchor="b">
                  <a:noAutofit/>
                </a:bodyPr>
                <a:lstStyle/>
                <a:p>
                  <a:pPr defTabSz="84408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 sz="1662" kern="0" dirty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sp>
            <p:nvSpPr>
              <p:cNvPr id="118" name="Freeform 7">
                <a:extLst>
                  <a:ext uri="{FF2B5EF4-FFF2-40B4-BE49-F238E27FC236}">
                    <a16:creationId xmlns:a16="http://schemas.microsoft.com/office/drawing/2014/main" xmlns="" id="{65E3F07C-0111-4674-A803-531F4B36929C}"/>
                  </a:ext>
                </a:extLst>
              </p:cNvPr>
              <p:cNvSpPr>
                <a:spLocks/>
              </p:cNvSpPr>
              <p:nvPr/>
            </p:nvSpPr>
            <p:spPr bwMode="gray">
              <a:xfrm>
                <a:off x="-1421370" y="2798648"/>
                <a:ext cx="2081976" cy="2261586"/>
              </a:xfrm>
              <a:custGeom>
                <a:avLst/>
                <a:gdLst/>
                <a:ahLst/>
                <a:cxnLst>
                  <a:cxn ang="0">
                    <a:pos x="2745" y="1518"/>
                  </a:cxn>
                  <a:cxn ang="0">
                    <a:pos x="2709" y="1721"/>
                  </a:cxn>
                  <a:cxn ang="0">
                    <a:pos x="2644" y="1913"/>
                  </a:cxn>
                  <a:cxn ang="0">
                    <a:pos x="2554" y="2091"/>
                  </a:cxn>
                  <a:cxn ang="0">
                    <a:pos x="2438" y="2253"/>
                  </a:cxn>
                  <a:cxn ang="0">
                    <a:pos x="2301" y="2396"/>
                  </a:cxn>
                  <a:cxn ang="0">
                    <a:pos x="2145" y="2519"/>
                  </a:cxn>
                  <a:cxn ang="0">
                    <a:pos x="1972" y="2619"/>
                  </a:cxn>
                  <a:cxn ang="0">
                    <a:pos x="1786" y="2692"/>
                  </a:cxn>
                  <a:cxn ang="0">
                    <a:pos x="1586" y="2739"/>
                  </a:cxn>
                  <a:cxn ang="0">
                    <a:pos x="1377" y="2754"/>
                  </a:cxn>
                  <a:cxn ang="0">
                    <a:pos x="1166" y="2739"/>
                  </a:cxn>
                  <a:cxn ang="0">
                    <a:pos x="966" y="2692"/>
                  </a:cxn>
                  <a:cxn ang="0">
                    <a:pos x="780" y="2619"/>
                  </a:cxn>
                  <a:cxn ang="0">
                    <a:pos x="607" y="2519"/>
                  </a:cxn>
                  <a:cxn ang="0">
                    <a:pos x="451" y="2396"/>
                  </a:cxn>
                  <a:cxn ang="0">
                    <a:pos x="314" y="2253"/>
                  </a:cxn>
                  <a:cxn ang="0">
                    <a:pos x="200" y="2091"/>
                  </a:cxn>
                  <a:cxn ang="0">
                    <a:pos x="108" y="1913"/>
                  </a:cxn>
                  <a:cxn ang="0">
                    <a:pos x="43" y="1721"/>
                  </a:cxn>
                  <a:cxn ang="0">
                    <a:pos x="7" y="1518"/>
                  </a:cxn>
                  <a:cxn ang="0">
                    <a:pos x="1" y="1307"/>
                  </a:cxn>
                  <a:cxn ang="0">
                    <a:pos x="28" y="1100"/>
                  </a:cxn>
                  <a:cxn ang="0">
                    <a:pos x="84" y="904"/>
                  </a:cxn>
                  <a:cxn ang="0">
                    <a:pos x="167" y="721"/>
                  </a:cxn>
                  <a:cxn ang="0">
                    <a:pos x="273" y="554"/>
                  </a:cxn>
                  <a:cxn ang="0">
                    <a:pos x="403" y="404"/>
                  </a:cxn>
                  <a:cxn ang="0">
                    <a:pos x="553" y="274"/>
                  </a:cxn>
                  <a:cxn ang="0">
                    <a:pos x="720" y="167"/>
                  </a:cxn>
                  <a:cxn ang="0">
                    <a:pos x="903" y="85"/>
                  </a:cxn>
                  <a:cxn ang="0">
                    <a:pos x="1099" y="29"/>
                  </a:cxn>
                  <a:cxn ang="0">
                    <a:pos x="1306" y="2"/>
                  </a:cxn>
                  <a:cxn ang="0">
                    <a:pos x="1517" y="8"/>
                  </a:cxn>
                  <a:cxn ang="0">
                    <a:pos x="1720" y="44"/>
                  </a:cxn>
                  <a:cxn ang="0">
                    <a:pos x="1912" y="109"/>
                  </a:cxn>
                  <a:cxn ang="0">
                    <a:pos x="2089" y="200"/>
                  </a:cxn>
                  <a:cxn ang="0">
                    <a:pos x="2252" y="315"/>
                  </a:cxn>
                  <a:cxn ang="0">
                    <a:pos x="2394" y="452"/>
                  </a:cxn>
                  <a:cxn ang="0">
                    <a:pos x="2518" y="608"/>
                  </a:cxn>
                  <a:cxn ang="0">
                    <a:pos x="2617" y="781"/>
                  </a:cxn>
                  <a:cxn ang="0">
                    <a:pos x="2691" y="967"/>
                  </a:cxn>
                  <a:cxn ang="0">
                    <a:pos x="2736" y="1167"/>
                  </a:cxn>
                  <a:cxn ang="0">
                    <a:pos x="2752" y="1378"/>
                  </a:cxn>
                </a:cxnLst>
                <a:rect l="0" t="0" r="r" b="b"/>
                <a:pathLst>
                  <a:path w="2752" h="2754">
                    <a:moveTo>
                      <a:pt x="2752" y="1378"/>
                    </a:moveTo>
                    <a:lnTo>
                      <a:pt x="2751" y="1449"/>
                    </a:lnTo>
                    <a:lnTo>
                      <a:pt x="2745" y="1518"/>
                    </a:lnTo>
                    <a:lnTo>
                      <a:pt x="2736" y="1587"/>
                    </a:lnTo>
                    <a:lnTo>
                      <a:pt x="2724" y="1655"/>
                    </a:lnTo>
                    <a:lnTo>
                      <a:pt x="2709" y="1721"/>
                    </a:lnTo>
                    <a:lnTo>
                      <a:pt x="2691" y="1787"/>
                    </a:lnTo>
                    <a:lnTo>
                      <a:pt x="2668" y="1850"/>
                    </a:lnTo>
                    <a:lnTo>
                      <a:pt x="2644" y="1913"/>
                    </a:lnTo>
                    <a:lnTo>
                      <a:pt x="2617" y="1975"/>
                    </a:lnTo>
                    <a:lnTo>
                      <a:pt x="2587" y="2034"/>
                    </a:lnTo>
                    <a:lnTo>
                      <a:pt x="2554" y="2091"/>
                    </a:lnTo>
                    <a:lnTo>
                      <a:pt x="2518" y="2147"/>
                    </a:lnTo>
                    <a:lnTo>
                      <a:pt x="2479" y="2201"/>
                    </a:lnTo>
                    <a:lnTo>
                      <a:pt x="2438" y="2253"/>
                    </a:lnTo>
                    <a:lnTo>
                      <a:pt x="2394" y="2303"/>
                    </a:lnTo>
                    <a:lnTo>
                      <a:pt x="2349" y="2351"/>
                    </a:lnTo>
                    <a:lnTo>
                      <a:pt x="2301" y="2396"/>
                    </a:lnTo>
                    <a:lnTo>
                      <a:pt x="2252" y="2440"/>
                    </a:lnTo>
                    <a:lnTo>
                      <a:pt x="2199" y="2480"/>
                    </a:lnTo>
                    <a:lnTo>
                      <a:pt x="2145" y="2519"/>
                    </a:lnTo>
                    <a:lnTo>
                      <a:pt x="2089" y="2556"/>
                    </a:lnTo>
                    <a:lnTo>
                      <a:pt x="2032" y="2589"/>
                    </a:lnTo>
                    <a:lnTo>
                      <a:pt x="1972" y="2619"/>
                    </a:lnTo>
                    <a:lnTo>
                      <a:pt x="1912" y="2646"/>
                    </a:lnTo>
                    <a:lnTo>
                      <a:pt x="1849" y="2671"/>
                    </a:lnTo>
                    <a:lnTo>
                      <a:pt x="1786" y="2692"/>
                    </a:lnTo>
                    <a:lnTo>
                      <a:pt x="1720" y="2710"/>
                    </a:lnTo>
                    <a:lnTo>
                      <a:pt x="1653" y="2726"/>
                    </a:lnTo>
                    <a:lnTo>
                      <a:pt x="1586" y="2739"/>
                    </a:lnTo>
                    <a:lnTo>
                      <a:pt x="1517" y="2747"/>
                    </a:lnTo>
                    <a:lnTo>
                      <a:pt x="1447" y="2753"/>
                    </a:lnTo>
                    <a:lnTo>
                      <a:pt x="1377" y="2754"/>
                    </a:lnTo>
                    <a:lnTo>
                      <a:pt x="1306" y="2753"/>
                    </a:lnTo>
                    <a:lnTo>
                      <a:pt x="1236" y="2747"/>
                    </a:lnTo>
                    <a:lnTo>
                      <a:pt x="1166" y="2739"/>
                    </a:lnTo>
                    <a:lnTo>
                      <a:pt x="1099" y="2726"/>
                    </a:lnTo>
                    <a:lnTo>
                      <a:pt x="1033" y="2710"/>
                    </a:lnTo>
                    <a:lnTo>
                      <a:pt x="966" y="2692"/>
                    </a:lnTo>
                    <a:lnTo>
                      <a:pt x="903" y="2671"/>
                    </a:lnTo>
                    <a:lnTo>
                      <a:pt x="840" y="2646"/>
                    </a:lnTo>
                    <a:lnTo>
                      <a:pt x="780" y="2619"/>
                    </a:lnTo>
                    <a:lnTo>
                      <a:pt x="720" y="2589"/>
                    </a:lnTo>
                    <a:lnTo>
                      <a:pt x="663" y="2556"/>
                    </a:lnTo>
                    <a:lnTo>
                      <a:pt x="607" y="2519"/>
                    </a:lnTo>
                    <a:lnTo>
                      <a:pt x="553" y="2480"/>
                    </a:lnTo>
                    <a:lnTo>
                      <a:pt x="500" y="2440"/>
                    </a:lnTo>
                    <a:lnTo>
                      <a:pt x="451" y="2396"/>
                    </a:lnTo>
                    <a:lnTo>
                      <a:pt x="403" y="2351"/>
                    </a:lnTo>
                    <a:lnTo>
                      <a:pt x="358" y="2303"/>
                    </a:lnTo>
                    <a:lnTo>
                      <a:pt x="314" y="2253"/>
                    </a:lnTo>
                    <a:lnTo>
                      <a:pt x="273" y="2201"/>
                    </a:lnTo>
                    <a:lnTo>
                      <a:pt x="236" y="2147"/>
                    </a:lnTo>
                    <a:lnTo>
                      <a:pt x="200" y="2091"/>
                    </a:lnTo>
                    <a:lnTo>
                      <a:pt x="167" y="2034"/>
                    </a:lnTo>
                    <a:lnTo>
                      <a:pt x="135" y="1975"/>
                    </a:lnTo>
                    <a:lnTo>
                      <a:pt x="108" y="1913"/>
                    </a:lnTo>
                    <a:lnTo>
                      <a:pt x="84" y="1850"/>
                    </a:lnTo>
                    <a:lnTo>
                      <a:pt x="61" y="1787"/>
                    </a:lnTo>
                    <a:lnTo>
                      <a:pt x="43" y="1721"/>
                    </a:lnTo>
                    <a:lnTo>
                      <a:pt x="28" y="1655"/>
                    </a:lnTo>
                    <a:lnTo>
                      <a:pt x="16" y="1587"/>
                    </a:lnTo>
                    <a:lnTo>
                      <a:pt x="7" y="1518"/>
                    </a:lnTo>
                    <a:lnTo>
                      <a:pt x="1" y="1449"/>
                    </a:lnTo>
                    <a:lnTo>
                      <a:pt x="0" y="1378"/>
                    </a:lnTo>
                    <a:lnTo>
                      <a:pt x="1" y="1307"/>
                    </a:lnTo>
                    <a:lnTo>
                      <a:pt x="7" y="1237"/>
                    </a:lnTo>
                    <a:lnTo>
                      <a:pt x="16" y="1167"/>
                    </a:lnTo>
                    <a:lnTo>
                      <a:pt x="28" y="1100"/>
                    </a:lnTo>
                    <a:lnTo>
                      <a:pt x="43" y="1034"/>
                    </a:lnTo>
                    <a:lnTo>
                      <a:pt x="61" y="967"/>
                    </a:lnTo>
                    <a:lnTo>
                      <a:pt x="84" y="904"/>
                    </a:lnTo>
                    <a:lnTo>
                      <a:pt x="108" y="841"/>
                    </a:lnTo>
                    <a:lnTo>
                      <a:pt x="135" y="781"/>
                    </a:lnTo>
                    <a:lnTo>
                      <a:pt x="167" y="721"/>
                    </a:lnTo>
                    <a:lnTo>
                      <a:pt x="200" y="664"/>
                    </a:lnTo>
                    <a:lnTo>
                      <a:pt x="236" y="608"/>
                    </a:lnTo>
                    <a:lnTo>
                      <a:pt x="273" y="554"/>
                    </a:lnTo>
                    <a:lnTo>
                      <a:pt x="314" y="501"/>
                    </a:lnTo>
                    <a:lnTo>
                      <a:pt x="358" y="452"/>
                    </a:lnTo>
                    <a:lnTo>
                      <a:pt x="403" y="404"/>
                    </a:lnTo>
                    <a:lnTo>
                      <a:pt x="451" y="358"/>
                    </a:lnTo>
                    <a:lnTo>
                      <a:pt x="500" y="315"/>
                    </a:lnTo>
                    <a:lnTo>
                      <a:pt x="553" y="274"/>
                    </a:lnTo>
                    <a:lnTo>
                      <a:pt x="607" y="237"/>
                    </a:lnTo>
                    <a:lnTo>
                      <a:pt x="663" y="200"/>
                    </a:lnTo>
                    <a:lnTo>
                      <a:pt x="720" y="167"/>
                    </a:lnTo>
                    <a:lnTo>
                      <a:pt x="780" y="137"/>
                    </a:lnTo>
                    <a:lnTo>
                      <a:pt x="840" y="109"/>
                    </a:lnTo>
                    <a:lnTo>
                      <a:pt x="903" y="85"/>
                    </a:lnTo>
                    <a:lnTo>
                      <a:pt x="966" y="62"/>
                    </a:lnTo>
                    <a:lnTo>
                      <a:pt x="1033" y="44"/>
                    </a:lnTo>
                    <a:lnTo>
                      <a:pt x="1099" y="29"/>
                    </a:lnTo>
                    <a:lnTo>
                      <a:pt x="1166" y="17"/>
                    </a:lnTo>
                    <a:lnTo>
                      <a:pt x="1236" y="8"/>
                    </a:lnTo>
                    <a:lnTo>
                      <a:pt x="1306" y="2"/>
                    </a:lnTo>
                    <a:lnTo>
                      <a:pt x="1377" y="0"/>
                    </a:lnTo>
                    <a:lnTo>
                      <a:pt x="1447" y="2"/>
                    </a:lnTo>
                    <a:lnTo>
                      <a:pt x="1517" y="8"/>
                    </a:lnTo>
                    <a:lnTo>
                      <a:pt x="1586" y="17"/>
                    </a:lnTo>
                    <a:lnTo>
                      <a:pt x="1653" y="29"/>
                    </a:lnTo>
                    <a:lnTo>
                      <a:pt x="1720" y="44"/>
                    </a:lnTo>
                    <a:lnTo>
                      <a:pt x="1786" y="62"/>
                    </a:lnTo>
                    <a:lnTo>
                      <a:pt x="1849" y="85"/>
                    </a:lnTo>
                    <a:lnTo>
                      <a:pt x="1912" y="109"/>
                    </a:lnTo>
                    <a:lnTo>
                      <a:pt x="1972" y="137"/>
                    </a:lnTo>
                    <a:lnTo>
                      <a:pt x="2032" y="167"/>
                    </a:lnTo>
                    <a:lnTo>
                      <a:pt x="2089" y="200"/>
                    </a:lnTo>
                    <a:lnTo>
                      <a:pt x="2145" y="237"/>
                    </a:lnTo>
                    <a:lnTo>
                      <a:pt x="2199" y="274"/>
                    </a:lnTo>
                    <a:lnTo>
                      <a:pt x="2252" y="315"/>
                    </a:lnTo>
                    <a:lnTo>
                      <a:pt x="2301" y="358"/>
                    </a:lnTo>
                    <a:lnTo>
                      <a:pt x="2349" y="404"/>
                    </a:lnTo>
                    <a:lnTo>
                      <a:pt x="2394" y="452"/>
                    </a:lnTo>
                    <a:lnTo>
                      <a:pt x="2438" y="501"/>
                    </a:lnTo>
                    <a:lnTo>
                      <a:pt x="2479" y="554"/>
                    </a:lnTo>
                    <a:lnTo>
                      <a:pt x="2518" y="608"/>
                    </a:lnTo>
                    <a:lnTo>
                      <a:pt x="2554" y="664"/>
                    </a:lnTo>
                    <a:lnTo>
                      <a:pt x="2587" y="721"/>
                    </a:lnTo>
                    <a:lnTo>
                      <a:pt x="2617" y="781"/>
                    </a:lnTo>
                    <a:lnTo>
                      <a:pt x="2644" y="841"/>
                    </a:lnTo>
                    <a:lnTo>
                      <a:pt x="2668" y="904"/>
                    </a:lnTo>
                    <a:lnTo>
                      <a:pt x="2691" y="967"/>
                    </a:lnTo>
                    <a:lnTo>
                      <a:pt x="2709" y="1034"/>
                    </a:lnTo>
                    <a:lnTo>
                      <a:pt x="2724" y="1100"/>
                    </a:lnTo>
                    <a:lnTo>
                      <a:pt x="2736" y="1167"/>
                    </a:lnTo>
                    <a:lnTo>
                      <a:pt x="2745" y="1237"/>
                    </a:lnTo>
                    <a:lnTo>
                      <a:pt x="2751" y="1307"/>
                    </a:lnTo>
                    <a:lnTo>
                      <a:pt x="2752" y="1378"/>
                    </a:lnTo>
                  </a:path>
                </a:pathLst>
              </a:custGeom>
              <a:solidFill>
                <a:srgbClr val="FFFFFF"/>
              </a:solidFill>
              <a:ln w="19050" cmpd="sng">
                <a:solidFill>
                  <a:srgbClr val="FFFFFF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>
                <a:noAutofit/>
              </a:bodyPr>
              <a:lstStyle/>
              <a:p>
                <a:pPr defTabSz="844083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e-DE" sz="1108" kern="0" dirty="0">
                  <a:solidFill>
                    <a:sysClr val="windowText" lastClr="00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xmlns="" id="{1005330D-6CEE-4D40-90AA-9E689B1BF468}"/>
                </a:ext>
              </a:extLst>
            </p:cNvPr>
            <p:cNvGrpSpPr/>
            <p:nvPr/>
          </p:nvGrpSpPr>
          <p:grpSpPr>
            <a:xfrm>
              <a:off x="1291760" y="2906070"/>
              <a:ext cx="2549598" cy="2501140"/>
              <a:chOff x="217382" y="1081332"/>
              <a:chExt cx="4626374" cy="4379674"/>
            </a:xfrm>
          </p:grpSpPr>
          <p:grpSp>
            <p:nvGrpSpPr>
              <p:cNvPr id="15" name="Группа 14">
                <a:extLst>
                  <a:ext uri="{FF2B5EF4-FFF2-40B4-BE49-F238E27FC236}">
                    <a16:creationId xmlns:a16="http://schemas.microsoft.com/office/drawing/2014/main" xmlns="" id="{2463F914-C068-4514-A6F2-F21B2659C7FB}"/>
                  </a:ext>
                </a:extLst>
              </p:cNvPr>
              <p:cNvGrpSpPr/>
              <p:nvPr/>
            </p:nvGrpSpPr>
            <p:grpSpPr>
              <a:xfrm>
                <a:off x="217382" y="1081332"/>
                <a:ext cx="4626374" cy="4379674"/>
                <a:chOff x="-35243" y="1406719"/>
                <a:chExt cx="4626374" cy="4379674"/>
              </a:xfrm>
            </p:grpSpPr>
            <p:sp>
              <p:nvSpPr>
                <p:cNvPr id="19" name="Freeform 7"/>
                <p:cNvSpPr>
                  <a:spLocks/>
                </p:cNvSpPr>
                <p:nvPr/>
              </p:nvSpPr>
              <p:spPr bwMode="gray">
                <a:xfrm>
                  <a:off x="879822" y="1406719"/>
                  <a:ext cx="2606792" cy="2586840"/>
                </a:xfrm>
                <a:custGeom>
                  <a:avLst/>
                  <a:gdLst/>
                  <a:ahLst/>
                  <a:cxnLst>
                    <a:cxn ang="0">
                      <a:pos x="2745" y="1518"/>
                    </a:cxn>
                    <a:cxn ang="0">
                      <a:pos x="2709" y="1721"/>
                    </a:cxn>
                    <a:cxn ang="0">
                      <a:pos x="2644" y="1913"/>
                    </a:cxn>
                    <a:cxn ang="0">
                      <a:pos x="2554" y="2091"/>
                    </a:cxn>
                    <a:cxn ang="0">
                      <a:pos x="2438" y="2253"/>
                    </a:cxn>
                    <a:cxn ang="0">
                      <a:pos x="2301" y="2396"/>
                    </a:cxn>
                    <a:cxn ang="0">
                      <a:pos x="2145" y="2519"/>
                    </a:cxn>
                    <a:cxn ang="0">
                      <a:pos x="1972" y="2619"/>
                    </a:cxn>
                    <a:cxn ang="0">
                      <a:pos x="1786" y="2692"/>
                    </a:cxn>
                    <a:cxn ang="0">
                      <a:pos x="1586" y="2739"/>
                    </a:cxn>
                    <a:cxn ang="0">
                      <a:pos x="1377" y="2754"/>
                    </a:cxn>
                    <a:cxn ang="0">
                      <a:pos x="1166" y="2739"/>
                    </a:cxn>
                    <a:cxn ang="0">
                      <a:pos x="966" y="2692"/>
                    </a:cxn>
                    <a:cxn ang="0">
                      <a:pos x="780" y="2619"/>
                    </a:cxn>
                    <a:cxn ang="0">
                      <a:pos x="607" y="2519"/>
                    </a:cxn>
                    <a:cxn ang="0">
                      <a:pos x="451" y="2396"/>
                    </a:cxn>
                    <a:cxn ang="0">
                      <a:pos x="314" y="2253"/>
                    </a:cxn>
                    <a:cxn ang="0">
                      <a:pos x="200" y="2091"/>
                    </a:cxn>
                    <a:cxn ang="0">
                      <a:pos x="108" y="1913"/>
                    </a:cxn>
                    <a:cxn ang="0">
                      <a:pos x="43" y="1721"/>
                    </a:cxn>
                    <a:cxn ang="0">
                      <a:pos x="7" y="1518"/>
                    </a:cxn>
                    <a:cxn ang="0">
                      <a:pos x="1" y="1307"/>
                    </a:cxn>
                    <a:cxn ang="0">
                      <a:pos x="28" y="1100"/>
                    </a:cxn>
                    <a:cxn ang="0">
                      <a:pos x="84" y="904"/>
                    </a:cxn>
                    <a:cxn ang="0">
                      <a:pos x="167" y="721"/>
                    </a:cxn>
                    <a:cxn ang="0">
                      <a:pos x="273" y="554"/>
                    </a:cxn>
                    <a:cxn ang="0">
                      <a:pos x="403" y="404"/>
                    </a:cxn>
                    <a:cxn ang="0">
                      <a:pos x="553" y="274"/>
                    </a:cxn>
                    <a:cxn ang="0">
                      <a:pos x="720" y="167"/>
                    </a:cxn>
                    <a:cxn ang="0">
                      <a:pos x="903" y="85"/>
                    </a:cxn>
                    <a:cxn ang="0">
                      <a:pos x="1099" y="29"/>
                    </a:cxn>
                    <a:cxn ang="0">
                      <a:pos x="1306" y="2"/>
                    </a:cxn>
                    <a:cxn ang="0">
                      <a:pos x="1517" y="8"/>
                    </a:cxn>
                    <a:cxn ang="0">
                      <a:pos x="1720" y="44"/>
                    </a:cxn>
                    <a:cxn ang="0">
                      <a:pos x="1912" y="109"/>
                    </a:cxn>
                    <a:cxn ang="0">
                      <a:pos x="2089" y="200"/>
                    </a:cxn>
                    <a:cxn ang="0">
                      <a:pos x="2252" y="315"/>
                    </a:cxn>
                    <a:cxn ang="0">
                      <a:pos x="2394" y="452"/>
                    </a:cxn>
                    <a:cxn ang="0">
                      <a:pos x="2518" y="608"/>
                    </a:cxn>
                    <a:cxn ang="0">
                      <a:pos x="2617" y="781"/>
                    </a:cxn>
                    <a:cxn ang="0">
                      <a:pos x="2691" y="967"/>
                    </a:cxn>
                    <a:cxn ang="0">
                      <a:pos x="2736" y="1167"/>
                    </a:cxn>
                    <a:cxn ang="0">
                      <a:pos x="2752" y="1378"/>
                    </a:cxn>
                  </a:cxnLst>
                  <a:rect l="0" t="0" r="r" b="b"/>
                  <a:pathLst>
                    <a:path w="2752" h="2754">
                      <a:moveTo>
                        <a:pt x="2752" y="1378"/>
                      </a:moveTo>
                      <a:lnTo>
                        <a:pt x="2751" y="1449"/>
                      </a:lnTo>
                      <a:lnTo>
                        <a:pt x="2745" y="1518"/>
                      </a:lnTo>
                      <a:lnTo>
                        <a:pt x="2736" y="1587"/>
                      </a:lnTo>
                      <a:lnTo>
                        <a:pt x="2724" y="1655"/>
                      </a:lnTo>
                      <a:lnTo>
                        <a:pt x="2709" y="1721"/>
                      </a:lnTo>
                      <a:lnTo>
                        <a:pt x="2691" y="1787"/>
                      </a:lnTo>
                      <a:lnTo>
                        <a:pt x="2668" y="1850"/>
                      </a:lnTo>
                      <a:lnTo>
                        <a:pt x="2644" y="1913"/>
                      </a:lnTo>
                      <a:lnTo>
                        <a:pt x="2617" y="1975"/>
                      </a:lnTo>
                      <a:lnTo>
                        <a:pt x="2587" y="2034"/>
                      </a:lnTo>
                      <a:lnTo>
                        <a:pt x="2554" y="2091"/>
                      </a:lnTo>
                      <a:lnTo>
                        <a:pt x="2518" y="2147"/>
                      </a:lnTo>
                      <a:lnTo>
                        <a:pt x="2479" y="2201"/>
                      </a:lnTo>
                      <a:lnTo>
                        <a:pt x="2438" y="2253"/>
                      </a:lnTo>
                      <a:lnTo>
                        <a:pt x="2394" y="2303"/>
                      </a:lnTo>
                      <a:lnTo>
                        <a:pt x="2349" y="2351"/>
                      </a:lnTo>
                      <a:lnTo>
                        <a:pt x="2301" y="2396"/>
                      </a:lnTo>
                      <a:lnTo>
                        <a:pt x="2252" y="2440"/>
                      </a:lnTo>
                      <a:lnTo>
                        <a:pt x="2199" y="2480"/>
                      </a:lnTo>
                      <a:lnTo>
                        <a:pt x="2145" y="2519"/>
                      </a:lnTo>
                      <a:lnTo>
                        <a:pt x="2089" y="2556"/>
                      </a:lnTo>
                      <a:lnTo>
                        <a:pt x="2032" y="2589"/>
                      </a:lnTo>
                      <a:lnTo>
                        <a:pt x="1972" y="2619"/>
                      </a:lnTo>
                      <a:lnTo>
                        <a:pt x="1912" y="2646"/>
                      </a:lnTo>
                      <a:lnTo>
                        <a:pt x="1849" y="2671"/>
                      </a:lnTo>
                      <a:lnTo>
                        <a:pt x="1786" y="2692"/>
                      </a:lnTo>
                      <a:lnTo>
                        <a:pt x="1720" y="2710"/>
                      </a:lnTo>
                      <a:lnTo>
                        <a:pt x="1653" y="2726"/>
                      </a:lnTo>
                      <a:lnTo>
                        <a:pt x="1586" y="2739"/>
                      </a:lnTo>
                      <a:lnTo>
                        <a:pt x="1517" y="2747"/>
                      </a:lnTo>
                      <a:lnTo>
                        <a:pt x="1447" y="2753"/>
                      </a:lnTo>
                      <a:lnTo>
                        <a:pt x="1377" y="2754"/>
                      </a:lnTo>
                      <a:lnTo>
                        <a:pt x="1306" y="2753"/>
                      </a:lnTo>
                      <a:lnTo>
                        <a:pt x="1236" y="2747"/>
                      </a:lnTo>
                      <a:lnTo>
                        <a:pt x="1166" y="2739"/>
                      </a:lnTo>
                      <a:lnTo>
                        <a:pt x="1099" y="2726"/>
                      </a:lnTo>
                      <a:lnTo>
                        <a:pt x="1033" y="2710"/>
                      </a:lnTo>
                      <a:lnTo>
                        <a:pt x="966" y="2692"/>
                      </a:lnTo>
                      <a:lnTo>
                        <a:pt x="903" y="2671"/>
                      </a:lnTo>
                      <a:lnTo>
                        <a:pt x="840" y="2646"/>
                      </a:lnTo>
                      <a:lnTo>
                        <a:pt x="780" y="2619"/>
                      </a:lnTo>
                      <a:lnTo>
                        <a:pt x="720" y="2589"/>
                      </a:lnTo>
                      <a:lnTo>
                        <a:pt x="663" y="2556"/>
                      </a:lnTo>
                      <a:lnTo>
                        <a:pt x="607" y="2519"/>
                      </a:lnTo>
                      <a:lnTo>
                        <a:pt x="553" y="2480"/>
                      </a:lnTo>
                      <a:lnTo>
                        <a:pt x="500" y="2440"/>
                      </a:lnTo>
                      <a:lnTo>
                        <a:pt x="451" y="2396"/>
                      </a:lnTo>
                      <a:lnTo>
                        <a:pt x="403" y="2351"/>
                      </a:lnTo>
                      <a:lnTo>
                        <a:pt x="358" y="2303"/>
                      </a:lnTo>
                      <a:lnTo>
                        <a:pt x="314" y="2253"/>
                      </a:lnTo>
                      <a:lnTo>
                        <a:pt x="273" y="2201"/>
                      </a:lnTo>
                      <a:lnTo>
                        <a:pt x="236" y="2147"/>
                      </a:lnTo>
                      <a:lnTo>
                        <a:pt x="200" y="2091"/>
                      </a:lnTo>
                      <a:lnTo>
                        <a:pt x="167" y="2034"/>
                      </a:lnTo>
                      <a:lnTo>
                        <a:pt x="135" y="1975"/>
                      </a:lnTo>
                      <a:lnTo>
                        <a:pt x="108" y="1913"/>
                      </a:lnTo>
                      <a:lnTo>
                        <a:pt x="84" y="1850"/>
                      </a:lnTo>
                      <a:lnTo>
                        <a:pt x="61" y="1787"/>
                      </a:lnTo>
                      <a:lnTo>
                        <a:pt x="43" y="1721"/>
                      </a:lnTo>
                      <a:lnTo>
                        <a:pt x="28" y="1655"/>
                      </a:lnTo>
                      <a:lnTo>
                        <a:pt x="16" y="1587"/>
                      </a:lnTo>
                      <a:lnTo>
                        <a:pt x="7" y="1518"/>
                      </a:lnTo>
                      <a:lnTo>
                        <a:pt x="1" y="1449"/>
                      </a:lnTo>
                      <a:lnTo>
                        <a:pt x="0" y="1378"/>
                      </a:lnTo>
                      <a:lnTo>
                        <a:pt x="1" y="1307"/>
                      </a:lnTo>
                      <a:lnTo>
                        <a:pt x="7" y="1237"/>
                      </a:lnTo>
                      <a:lnTo>
                        <a:pt x="16" y="1167"/>
                      </a:lnTo>
                      <a:lnTo>
                        <a:pt x="28" y="1100"/>
                      </a:lnTo>
                      <a:lnTo>
                        <a:pt x="43" y="1034"/>
                      </a:lnTo>
                      <a:lnTo>
                        <a:pt x="61" y="967"/>
                      </a:lnTo>
                      <a:lnTo>
                        <a:pt x="84" y="904"/>
                      </a:lnTo>
                      <a:lnTo>
                        <a:pt x="108" y="841"/>
                      </a:lnTo>
                      <a:lnTo>
                        <a:pt x="135" y="781"/>
                      </a:lnTo>
                      <a:lnTo>
                        <a:pt x="167" y="721"/>
                      </a:lnTo>
                      <a:lnTo>
                        <a:pt x="200" y="664"/>
                      </a:lnTo>
                      <a:lnTo>
                        <a:pt x="236" y="608"/>
                      </a:lnTo>
                      <a:lnTo>
                        <a:pt x="273" y="554"/>
                      </a:lnTo>
                      <a:lnTo>
                        <a:pt x="314" y="501"/>
                      </a:lnTo>
                      <a:lnTo>
                        <a:pt x="358" y="452"/>
                      </a:lnTo>
                      <a:lnTo>
                        <a:pt x="403" y="404"/>
                      </a:lnTo>
                      <a:lnTo>
                        <a:pt x="451" y="358"/>
                      </a:lnTo>
                      <a:lnTo>
                        <a:pt x="500" y="315"/>
                      </a:lnTo>
                      <a:lnTo>
                        <a:pt x="553" y="274"/>
                      </a:lnTo>
                      <a:lnTo>
                        <a:pt x="607" y="237"/>
                      </a:lnTo>
                      <a:lnTo>
                        <a:pt x="663" y="200"/>
                      </a:lnTo>
                      <a:lnTo>
                        <a:pt x="720" y="167"/>
                      </a:lnTo>
                      <a:lnTo>
                        <a:pt x="780" y="137"/>
                      </a:lnTo>
                      <a:lnTo>
                        <a:pt x="840" y="109"/>
                      </a:lnTo>
                      <a:lnTo>
                        <a:pt x="903" y="85"/>
                      </a:lnTo>
                      <a:lnTo>
                        <a:pt x="966" y="62"/>
                      </a:lnTo>
                      <a:lnTo>
                        <a:pt x="1033" y="44"/>
                      </a:lnTo>
                      <a:lnTo>
                        <a:pt x="1099" y="29"/>
                      </a:lnTo>
                      <a:lnTo>
                        <a:pt x="1166" y="17"/>
                      </a:lnTo>
                      <a:lnTo>
                        <a:pt x="1236" y="8"/>
                      </a:lnTo>
                      <a:lnTo>
                        <a:pt x="1306" y="2"/>
                      </a:lnTo>
                      <a:lnTo>
                        <a:pt x="1377" y="0"/>
                      </a:lnTo>
                      <a:lnTo>
                        <a:pt x="1447" y="2"/>
                      </a:lnTo>
                      <a:lnTo>
                        <a:pt x="1517" y="8"/>
                      </a:lnTo>
                      <a:lnTo>
                        <a:pt x="1586" y="17"/>
                      </a:lnTo>
                      <a:lnTo>
                        <a:pt x="1653" y="29"/>
                      </a:lnTo>
                      <a:lnTo>
                        <a:pt x="1720" y="44"/>
                      </a:lnTo>
                      <a:lnTo>
                        <a:pt x="1786" y="62"/>
                      </a:lnTo>
                      <a:lnTo>
                        <a:pt x="1849" y="85"/>
                      </a:lnTo>
                      <a:lnTo>
                        <a:pt x="1912" y="109"/>
                      </a:lnTo>
                      <a:lnTo>
                        <a:pt x="1972" y="137"/>
                      </a:lnTo>
                      <a:lnTo>
                        <a:pt x="2032" y="167"/>
                      </a:lnTo>
                      <a:lnTo>
                        <a:pt x="2089" y="200"/>
                      </a:lnTo>
                      <a:lnTo>
                        <a:pt x="2145" y="237"/>
                      </a:lnTo>
                      <a:lnTo>
                        <a:pt x="2199" y="274"/>
                      </a:lnTo>
                      <a:lnTo>
                        <a:pt x="2252" y="315"/>
                      </a:lnTo>
                      <a:lnTo>
                        <a:pt x="2301" y="358"/>
                      </a:lnTo>
                      <a:lnTo>
                        <a:pt x="2349" y="404"/>
                      </a:lnTo>
                      <a:lnTo>
                        <a:pt x="2394" y="452"/>
                      </a:lnTo>
                      <a:lnTo>
                        <a:pt x="2438" y="501"/>
                      </a:lnTo>
                      <a:lnTo>
                        <a:pt x="2479" y="554"/>
                      </a:lnTo>
                      <a:lnTo>
                        <a:pt x="2518" y="608"/>
                      </a:lnTo>
                      <a:lnTo>
                        <a:pt x="2554" y="664"/>
                      </a:lnTo>
                      <a:lnTo>
                        <a:pt x="2587" y="721"/>
                      </a:lnTo>
                      <a:lnTo>
                        <a:pt x="2617" y="781"/>
                      </a:lnTo>
                      <a:lnTo>
                        <a:pt x="2644" y="841"/>
                      </a:lnTo>
                      <a:lnTo>
                        <a:pt x="2668" y="904"/>
                      </a:lnTo>
                      <a:lnTo>
                        <a:pt x="2691" y="967"/>
                      </a:lnTo>
                      <a:lnTo>
                        <a:pt x="2709" y="1034"/>
                      </a:lnTo>
                      <a:lnTo>
                        <a:pt x="2724" y="1100"/>
                      </a:lnTo>
                      <a:lnTo>
                        <a:pt x="2736" y="1167"/>
                      </a:lnTo>
                      <a:lnTo>
                        <a:pt x="2745" y="1237"/>
                      </a:lnTo>
                      <a:lnTo>
                        <a:pt x="2751" y="1307"/>
                      </a:lnTo>
                      <a:lnTo>
                        <a:pt x="2752" y="1378"/>
                      </a:lnTo>
                    </a:path>
                  </a:pathLst>
                </a:custGeom>
                <a:solidFill>
                  <a:schemeClr val="accent2">
                    <a:alpha val="5000"/>
                  </a:schemeClr>
                </a:solidFill>
                <a:ln w="19050" cmpd="sng">
                  <a:solidFill>
                    <a:schemeClr val="accent3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noAutofit/>
                </a:bodyPr>
                <a:lstStyle/>
                <a:p>
                  <a:pPr defTabSz="84408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 sz="1108" kern="0" dirty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0" name="Freeform 8"/>
                <p:cNvSpPr>
                  <a:spLocks/>
                </p:cNvSpPr>
                <p:nvPr/>
              </p:nvSpPr>
              <p:spPr bwMode="gray">
                <a:xfrm>
                  <a:off x="1940292" y="3205584"/>
                  <a:ext cx="2650839" cy="2558103"/>
                </a:xfrm>
                <a:custGeom>
                  <a:avLst/>
                  <a:gdLst/>
                  <a:ahLst/>
                  <a:cxnLst>
                    <a:cxn ang="0">
                      <a:pos x="7" y="1237"/>
                    </a:cxn>
                    <a:cxn ang="0">
                      <a:pos x="43" y="1032"/>
                    </a:cxn>
                    <a:cxn ang="0">
                      <a:pos x="108" y="841"/>
                    </a:cxn>
                    <a:cxn ang="0">
                      <a:pos x="200" y="664"/>
                    </a:cxn>
                    <a:cxn ang="0">
                      <a:pos x="314" y="501"/>
                    </a:cxn>
                    <a:cxn ang="0">
                      <a:pos x="451" y="358"/>
                    </a:cxn>
                    <a:cxn ang="0">
                      <a:pos x="607" y="235"/>
                    </a:cxn>
                    <a:cxn ang="0">
                      <a:pos x="780" y="136"/>
                    </a:cxn>
                    <a:cxn ang="0">
                      <a:pos x="966" y="62"/>
                    </a:cxn>
                    <a:cxn ang="0">
                      <a:pos x="1166" y="15"/>
                    </a:cxn>
                    <a:cxn ang="0">
                      <a:pos x="1375" y="0"/>
                    </a:cxn>
                    <a:cxn ang="0">
                      <a:pos x="1586" y="15"/>
                    </a:cxn>
                    <a:cxn ang="0">
                      <a:pos x="1785" y="62"/>
                    </a:cxn>
                    <a:cxn ang="0">
                      <a:pos x="1972" y="136"/>
                    </a:cxn>
                    <a:cxn ang="0">
                      <a:pos x="2145" y="235"/>
                    </a:cxn>
                    <a:cxn ang="0">
                      <a:pos x="2301" y="358"/>
                    </a:cxn>
                    <a:cxn ang="0">
                      <a:pos x="2438" y="501"/>
                    </a:cxn>
                    <a:cxn ang="0">
                      <a:pos x="2552" y="664"/>
                    </a:cxn>
                    <a:cxn ang="0">
                      <a:pos x="2644" y="841"/>
                    </a:cxn>
                    <a:cxn ang="0">
                      <a:pos x="2708" y="1032"/>
                    </a:cxn>
                    <a:cxn ang="0">
                      <a:pos x="2744" y="1237"/>
                    </a:cxn>
                    <a:cxn ang="0">
                      <a:pos x="2750" y="1447"/>
                    </a:cxn>
                    <a:cxn ang="0">
                      <a:pos x="2723" y="1655"/>
                    </a:cxn>
                    <a:cxn ang="0">
                      <a:pos x="2668" y="1850"/>
                    </a:cxn>
                    <a:cxn ang="0">
                      <a:pos x="2585" y="2034"/>
                    </a:cxn>
                    <a:cxn ang="0">
                      <a:pos x="2478" y="2201"/>
                    </a:cxn>
                    <a:cxn ang="0">
                      <a:pos x="2349" y="2351"/>
                    </a:cxn>
                    <a:cxn ang="0">
                      <a:pos x="2199" y="2480"/>
                    </a:cxn>
                    <a:cxn ang="0">
                      <a:pos x="2032" y="2587"/>
                    </a:cxn>
                    <a:cxn ang="0">
                      <a:pos x="1849" y="2670"/>
                    </a:cxn>
                    <a:cxn ang="0">
                      <a:pos x="1653" y="2725"/>
                    </a:cxn>
                    <a:cxn ang="0">
                      <a:pos x="1447" y="2752"/>
                    </a:cxn>
                    <a:cxn ang="0">
                      <a:pos x="1235" y="2746"/>
                    </a:cxn>
                    <a:cxn ang="0">
                      <a:pos x="1032" y="2710"/>
                    </a:cxn>
                    <a:cxn ang="0">
                      <a:pos x="840" y="2646"/>
                    </a:cxn>
                    <a:cxn ang="0">
                      <a:pos x="663" y="2554"/>
                    </a:cxn>
                    <a:cxn ang="0">
                      <a:pos x="500" y="2440"/>
                    </a:cxn>
                    <a:cxn ang="0">
                      <a:pos x="357" y="2303"/>
                    </a:cxn>
                    <a:cxn ang="0">
                      <a:pos x="234" y="2146"/>
                    </a:cxn>
                    <a:cxn ang="0">
                      <a:pos x="135" y="1973"/>
                    </a:cxn>
                    <a:cxn ang="0">
                      <a:pos x="61" y="1785"/>
                    </a:cxn>
                    <a:cxn ang="0">
                      <a:pos x="16" y="1587"/>
                    </a:cxn>
                    <a:cxn ang="0">
                      <a:pos x="0" y="1376"/>
                    </a:cxn>
                  </a:cxnLst>
                  <a:rect l="0" t="0" r="r" b="b"/>
                  <a:pathLst>
                    <a:path w="2752" h="2754">
                      <a:moveTo>
                        <a:pt x="0" y="1376"/>
                      </a:moveTo>
                      <a:lnTo>
                        <a:pt x="1" y="1306"/>
                      </a:lnTo>
                      <a:lnTo>
                        <a:pt x="7" y="1237"/>
                      </a:lnTo>
                      <a:lnTo>
                        <a:pt x="16" y="1167"/>
                      </a:lnTo>
                      <a:lnTo>
                        <a:pt x="28" y="1100"/>
                      </a:lnTo>
                      <a:lnTo>
                        <a:pt x="43" y="1032"/>
                      </a:lnTo>
                      <a:lnTo>
                        <a:pt x="61" y="967"/>
                      </a:lnTo>
                      <a:lnTo>
                        <a:pt x="84" y="904"/>
                      </a:lnTo>
                      <a:lnTo>
                        <a:pt x="108" y="841"/>
                      </a:lnTo>
                      <a:lnTo>
                        <a:pt x="135" y="779"/>
                      </a:lnTo>
                      <a:lnTo>
                        <a:pt x="166" y="721"/>
                      </a:lnTo>
                      <a:lnTo>
                        <a:pt x="200" y="664"/>
                      </a:lnTo>
                      <a:lnTo>
                        <a:pt x="234" y="606"/>
                      </a:lnTo>
                      <a:lnTo>
                        <a:pt x="273" y="554"/>
                      </a:lnTo>
                      <a:lnTo>
                        <a:pt x="314" y="501"/>
                      </a:lnTo>
                      <a:lnTo>
                        <a:pt x="357" y="452"/>
                      </a:lnTo>
                      <a:lnTo>
                        <a:pt x="402" y="403"/>
                      </a:lnTo>
                      <a:lnTo>
                        <a:pt x="451" y="358"/>
                      </a:lnTo>
                      <a:lnTo>
                        <a:pt x="500" y="315"/>
                      </a:lnTo>
                      <a:lnTo>
                        <a:pt x="553" y="274"/>
                      </a:lnTo>
                      <a:lnTo>
                        <a:pt x="607" y="235"/>
                      </a:lnTo>
                      <a:lnTo>
                        <a:pt x="663" y="199"/>
                      </a:lnTo>
                      <a:lnTo>
                        <a:pt x="720" y="166"/>
                      </a:lnTo>
                      <a:lnTo>
                        <a:pt x="780" y="136"/>
                      </a:lnTo>
                      <a:lnTo>
                        <a:pt x="840" y="109"/>
                      </a:lnTo>
                      <a:lnTo>
                        <a:pt x="903" y="83"/>
                      </a:lnTo>
                      <a:lnTo>
                        <a:pt x="966" y="62"/>
                      </a:lnTo>
                      <a:lnTo>
                        <a:pt x="1032" y="44"/>
                      </a:lnTo>
                      <a:lnTo>
                        <a:pt x="1098" y="27"/>
                      </a:lnTo>
                      <a:lnTo>
                        <a:pt x="1166" y="15"/>
                      </a:lnTo>
                      <a:lnTo>
                        <a:pt x="1235" y="8"/>
                      </a:lnTo>
                      <a:lnTo>
                        <a:pt x="1304" y="2"/>
                      </a:lnTo>
                      <a:lnTo>
                        <a:pt x="1375" y="0"/>
                      </a:lnTo>
                      <a:lnTo>
                        <a:pt x="1447" y="2"/>
                      </a:lnTo>
                      <a:lnTo>
                        <a:pt x="1516" y="8"/>
                      </a:lnTo>
                      <a:lnTo>
                        <a:pt x="1586" y="15"/>
                      </a:lnTo>
                      <a:lnTo>
                        <a:pt x="1653" y="27"/>
                      </a:lnTo>
                      <a:lnTo>
                        <a:pt x="1719" y="44"/>
                      </a:lnTo>
                      <a:lnTo>
                        <a:pt x="1785" y="62"/>
                      </a:lnTo>
                      <a:lnTo>
                        <a:pt x="1849" y="83"/>
                      </a:lnTo>
                      <a:lnTo>
                        <a:pt x="1912" y="109"/>
                      </a:lnTo>
                      <a:lnTo>
                        <a:pt x="1972" y="136"/>
                      </a:lnTo>
                      <a:lnTo>
                        <a:pt x="2032" y="166"/>
                      </a:lnTo>
                      <a:lnTo>
                        <a:pt x="2089" y="199"/>
                      </a:lnTo>
                      <a:lnTo>
                        <a:pt x="2145" y="235"/>
                      </a:lnTo>
                      <a:lnTo>
                        <a:pt x="2199" y="274"/>
                      </a:lnTo>
                      <a:lnTo>
                        <a:pt x="2251" y="315"/>
                      </a:lnTo>
                      <a:lnTo>
                        <a:pt x="2301" y="358"/>
                      </a:lnTo>
                      <a:lnTo>
                        <a:pt x="2349" y="403"/>
                      </a:lnTo>
                      <a:lnTo>
                        <a:pt x="2394" y="452"/>
                      </a:lnTo>
                      <a:lnTo>
                        <a:pt x="2438" y="501"/>
                      </a:lnTo>
                      <a:lnTo>
                        <a:pt x="2478" y="554"/>
                      </a:lnTo>
                      <a:lnTo>
                        <a:pt x="2517" y="606"/>
                      </a:lnTo>
                      <a:lnTo>
                        <a:pt x="2552" y="664"/>
                      </a:lnTo>
                      <a:lnTo>
                        <a:pt x="2585" y="721"/>
                      </a:lnTo>
                      <a:lnTo>
                        <a:pt x="2617" y="779"/>
                      </a:lnTo>
                      <a:lnTo>
                        <a:pt x="2644" y="841"/>
                      </a:lnTo>
                      <a:lnTo>
                        <a:pt x="2668" y="904"/>
                      </a:lnTo>
                      <a:lnTo>
                        <a:pt x="2690" y="967"/>
                      </a:lnTo>
                      <a:lnTo>
                        <a:pt x="2708" y="1032"/>
                      </a:lnTo>
                      <a:lnTo>
                        <a:pt x="2723" y="1100"/>
                      </a:lnTo>
                      <a:lnTo>
                        <a:pt x="2735" y="1167"/>
                      </a:lnTo>
                      <a:lnTo>
                        <a:pt x="2744" y="1237"/>
                      </a:lnTo>
                      <a:lnTo>
                        <a:pt x="2750" y="1306"/>
                      </a:lnTo>
                      <a:lnTo>
                        <a:pt x="2752" y="1376"/>
                      </a:lnTo>
                      <a:lnTo>
                        <a:pt x="2750" y="1447"/>
                      </a:lnTo>
                      <a:lnTo>
                        <a:pt x="2744" y="1518"/>
                      </a:lnTo>
                      <a:lnTo>
                        <a:pt x="2735" y="1587"/>
                      </a:lnTo>
                      <a:lnTo>
                        <a:pt x="2723" y="1655"/>
                      </a:lnTo>
                      <a:lnTo>
                        <a:pt x="2708" y="1721"/>
                      </a:lnTo>
                      <a:lnTo>
                        <a:pt x="2690" y="1785"/>
                      </a:lnTo>
                      <a:lnTo>
                        <a:pt x="2668" y="1850"/>
                      </a:lnTo>
                      <a:lnTo>
                        <a:pt x="2644" y="1913"/>
                      </a:lnTo>
                      <a:lnTo>
                        <a:pt x="2617" y="1973"/>
                      </a:lnTo>
                      <a:lnTo>
                        <a:pt x="2585" y="2034"/>
                      </a:lnTo>
                      <a:lnTo>
                        <a:pt x="2552" y="2091"/>
                      </a:lnTo>
                      <a:lnTo>
                        <a:pt x="2517" y="2146"/>
                      </a:lnTo>
                      <a:lnTo>
                        <a:pt x="2478" y="2201"/>
                      </a:lnTo>
                      <a:lnTo>
                        <a:pt x="2438" y="2253"/>
                      </a:lnTo>
                      <a:lnTo>
                        <a:pt x="2394" y="2303"/>
                      </a:lnTo>
                      <a:lnTo>
                        <a:pt x="2349" y="2351"/>
                      </a:lnTo>
                      <a:lnTo>
                        <a:pt x="2301" y="2396"/>
                      </a:lnTo>
                      <a:lnTo>
                        <a:pt x="2251" y="2440"/>
                      </a:lnTo>
                      <a:lnTo>
                        <a:pt x="2199" y="2480"/>
                      </a:lnTo>
                      <a:lnTo>
                        <a:pt x="2145" y="2518"/>
                      </a:lnTo>
                      <a:lnTo>
                        <a:pt x="2089" y="2554"/>
                      </a:lnTo>
                      <a:lnTo>
                        <a:pt x="2032" y="2587"/>
                      </a:lnTo>
                      <a:lnTo>
                        <a:pt x="1972" y="2617"/>
                      </a:lnTo>
                      <a:lnTo>
                        <a:pt x="1912" y="2646"/>
                      </a:lnTo>
                      <a:lnTo>
                        <a:pt x="1849" y="2670"/>
                      </a:lnTo>
                      <a:lnTo>
                        <a:pt x="1785" y="2692"/>
                      </a:lnTo>
                      <a:lnTo>
                        <a:pt x="1719" y="2710"/>
                      </a:lnTo>
                      <a:lnTo>
                        <a:pt x="1653" y="2725"/>
                      </a:lnTo>
                      <a:lnTo>
                        <a:pt x="1586" y="2737"/>
                      </a:lnTo>
                      <a:lnTo>
                        <a:pt x="1516" y="2746"/>
                      </a:lnTo>
                      <a:lnTo>
                        <a:pt x="1447" y="2752"/>
                      </a:lnTo>
                      <a:lnTo>
                        <a:pt x="1375" y="2754"/>
                      </a:lnTo>
                      <a:lnTo>
                        <a:pt x="1304" y="2752"/>
                      </a:lnTo>
                      <a:lnTo>
                        <a:pt x="1235" y="2746"/>
                      </a:lnTo>
                      <a:lnTo>
                        <a:pt x="1166" y="2737"/>
                      </a:lnTo>
                      <a:lnTo>
                        <a:pt x="1098" y="2725"/>
                      </a:lnTo>
                      <a:lnTo>
                        <a:pt x="1032" y="2710"/>
                      </a:lnTo>
                      <a:lnTo>
                        <a:pt x="966" y="2692"/>
                      </a:lnTo>
                      <a:lnTo>
                        <a:pt x="903" y="2670"/>
                      </a:lnTo>
                      <a:lnTo>
                        <a:pt x="840" y="2646"/>
                      </a:lnTo>
                      <a:lnTo>
                        <a:pt x="780" y="2617"/>
                      </a:lnTo>
                      <a:lnTo>
                        <a:pt x="720" y="2587"/>
                      </a:lnTo>
                      <a:lnTo>
                        <a:pt x="663" y="2554"/>
                      </a:lnTo>
                      <a:lnTo>
                        <a:pt x="607" y="2518"/>
                      </a:lnTo>
                      <a:lnTo>
                        <a:pt x="553" y="2480"/>
                      </a:lnTo>
                      <a:lnTo>
                        <a:pt x="500" y="2440"/>
                      </a:lnTo>
                      <a:lnTo>
                        <a:pt x="451" y="2396"/>
                      </a:lnTo>
                      <a:lnTo>
                        <a:pt x="402" y="2351"/>
                      </a:lnTo>
                      <a:lnTo>
                        <a:pt x="357" y="2303"/>
                      </a:lnTo>
                      <a:lnTo>
                        <a:pt x="314" y="2253"/>
                      </a:lnTo>
                      <a:lnTo>
                        <a:pt x="273" y="2201"/>
                      </a:lnTo>
                      <a:lnTo>
                        <a:pt x="234" y="2146"/>
                      </a:lnTo>
                      <a:lnTo>
                        <a:pt x="200" y="2091"/>
                      </a:lnTo>
                      <a:lnTo>
                        <a:pt x="166" y="2034"/>
                      </a:lnTo>
                      <a:lnTo>
                        <a:pt x="135" y="1973"/>
                      </a:lnTo>
                      <a:lnTo>
                        <a:pt x="108" y="1913"/>
                      </a:lnTo>
                      <a:lnTo>
                        <a:pt x="84" y="1850"/>
                      </a:lnTo>
                      <a:lnTo>
                        <a:pt x="61" y="1785"/>
                      </a:lnTo>
                      <a:lnTo>
                        <a:pt x="43" y="1721"/>
                      </a:lnTo>
                      <a:lnTo>
                        <a:pt x="28" y="1655"/>
                      </a:lnTo>
                      <a:lnTo>
                        <a:pt x="16" y="1587"/>
                      </a:lnTo>
                      <a:lnTo>
                        <a:pt x="7" y="1518"/>
                      </a:lnTo>
                      <a:lnTo>
                        <a:pt x="1" y="1447"/>
                      </a:lnTo>
                      <a:lnTo>
                        <a:pt x="0" y="1376"/>
                      </a:lnTo>
                    </a:path>
                  </a:pathLst>
                </a:custGeom>
                <a:solidFill>
                  <a:schemeClr val="accent2">
                    <a:alpha val="5000"/>
                  </a:schemeClr>
                </a:solidFill>
                <a:ln w="19050" cmpd="sng">
                  <a:solidFill>
                    <a:schemeClr val="accent5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>
                  <a:noAutofit/>
                </a:bodyPr>
                <a:lstStyle/>
                <a:p>
                  <a:pPr defTabSz="84408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 sz="1108" kern="0" dirty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1" name="Freeform 9"/>
                <p:cNvSpPr>
                  <a:spLocks/>
                </p:cNvSpPr>
                <p:nvPr/>
              </p:nvSpPr>
              <p:spPr bwMode="gray">
                <a:xfrm>
                  <a:off x="-35243" y="3284393"/>
                  <a:ext cx="2592702" cy="2502000"/>
                </a:xfrm>
                <a:custGeom>
                  <a:avLst/>
                  <a:gdLst/>
                  <a:ahLst/>
                  <a:cxnLst>
                    <a:cxn ang="0">
                      <a:pos x="8" y="1237"/>
                    </a:cxn>
                    <a:cxn ang="0">
                      <a:pos x="44" y="1032"/>
                    </a:cxn>
                    <a:cxn ang="0">
                      <a:pos x="108" y="841"/>
                    </a:cxn>
                    <a:cxn ang="0">
                      <a:pos x="200" y="664"/>
                    </a:cxn>
                    <a:cxn ang="0">
                      <a:pos x="314" y="501"/>
                    </a:cxn>
                    <a:cxn ang="0">
                      <a:pos x="451" y="358"/>
                    </a:cxn>
                    <a:cxn ang="0">
                      <a:pos x="607" y="235"/>
                    </a:cxn>
                    <a:cxn ang="0">
                      <a:pos x="780" y="136"/>
                    </a:cxn>
                    <a:cxn ang="0">
                      <a:pos x="967" y="62"/>
                    </a:cxn>
                    <a:cxn ang="0">
                      <a:pos x="1167" y="15"/>
                    </a:cxn>
                    <a:cxn ang="0">
                      <a:pos x="1376" y="0"/>
                    </a:cxn>
                    <a:cxn ang="0">
                      <a:pos x="1586" y="15"/>
                    </a:cxn>
                    <a:cxn ang="0">
                      <a:pos x="1786" y="62"/>
                    </a:cxn>
                    <a:cxn ang="0">
                      <a:pos x="1972" y="136"/>
                    </a:cxn>
                    <a:cxn ang="0">
                      <a:pos x="2145" y="235"/>
                    </a:cxn>
                    <a:cxn ang="0">
                      <a:pos x="2302" y="358"/>
                    </a:cxn>
                    <a:cxn ang="0">
                      <a:pos x="2438" y="501"/>
                    </a:cxn>
                    <a:cxn ang="0">
                      <a:pos x="2553" y="664"/>
                    </a:cxn>
                    <a:cxn ang="0">
                      <a:pos x="2644" y="841"/>
                    </a:cxn>
                    <a:cxn ang="0">
                      <a:pos x="2709" y="1032"/>
                    </a:cxn>
                    <a:cxn ang="0">
                      <a:pos x="2745" y="1237"/>
                    </a:cxn>
                    <a:cxn ang="0">
                      <a:pos x="2751" y="1447"/>
                    </a:cxn>
                    <a:cxn ang="0">
                      <a:pos x="2724" y="1655"/>
                    </a:cxn>
                    <a:cxn ang="0">
                      <a:pos x="2668" y="1850"/>
                    </a:cxn>
                    <a:cxn ang="0">
                      <a:pos x="2586" y="2034"/>
                    </a:cxn>
                    <a:cxn ang="0">
                      <a:pos x="2479" y="2201"/>
                    </a:cxn>
                    <a:cxn ang="0">
                      <a:pos x="2350" y="2351"/>
                    </a:cxn>
                    <a:cxn ang="0">
                      <a:pos x="2199" y="2480"/>
                    </a:cxn>
                    <a:cxn ang="0">
                      <a:pos x="2032" y="2587"/>
                    </a:cxn>
                    <a:cxn ang="0">
                      <a:pos x="1849" y="2670"/>
                    </a:cxn>
                    <a:cxn ang="0">
                      <a:pos x="1654" y="2725"/>
                    </a:cxn>
                    <a:cxn ang="0">
                      <a:pos x="1448" y="2752"/>
                    </a:cxn>
                    <a:cxn ang="0">
                      <a:pos x="1236" y="2746"/>
                    </a:cxn>
                    <a:cxn ang="0">
                      <a:pos x="1033" y="2710"/>
                    </a:cxn>
                    <a:cxn ang="0">
                      <a:pos x="840" y="2646"/>
                    </a:cxn>
                    <a:cxn ang="0">
                      <a:pos x="663" y="2554"/>
                    </a:cxn>
                    <a:cxn ang="0">
                      <a:pos x="501" y="2440"/>
                    </a:cxn>
                    <a:cxn ang="0">
                      <a:pos x="358" y="2303"/>
                    </a:cxn>
                    <a:cxn ang="0">
                      <a:pos x="235" y="2146"/>
                    </a:cxn>
                    <a:cxn ang="0">
                      <a:pos x="135" y="1973"/>
                    </a:cxn>
                    <a:cxn ang="0">
                      <a:pos x="62" y="1785"/>
                    </a:cxn>
                    <a:cxn ang="0">
                      <a:pos x="17" y="1587"/>
                    </a:cxn>
                    <a:cxn ang="0">
                      <a:pos x="0" y="1376"/>
                    </a:cxn>
                  </a:cxnLst>
                  <a:rect l="0" t="0" r="r" b="b"/>
                  <a:pathLst>
                    <a:path w="2753" h="2754">
                      <a:moveTo>
                        <a:pt x="0" y="1376"/>
                      </a:moveTo>
                      <a:lnTo>
                        <a:pt x="2" y="1306"/>
                      </a:lnTo>
                      <a:lnTo>
                        <a:pt x="8" y="1237"/>
                      </a:lnTo>
                      <a:lnTo>
                        <a:pt x="17" y="1167"/>
                      </a:lnTo>
                      <a:lnTo>
                        <a:pt x="29" y="1100"/>
                      </a:lnTo>
                      <a:lnTo>
                        <a:pt x="44" y="1032"/>
                      </a:lnTo>
                      <a:lnTo>
                        <a:pt x="62" y="967"/>
                      </a:lnTo>
                      <a:lnTo>
                        <a:pt x="84" y="904"/>
                      </a:lnTo>
                      <a:lnTo>
                        <a:pt x="108" y="841"/>
                      </a:lnTo>
                      <a:lnTo>
                        <a:pt x="135" y="779"/>
                      </a:lnTo>
                      <a:lnTo>
                        <a:pt x="167" y="721"/>
                      </a:lnTo>
                      <a:lnTo>
                        <a:pt x="200" y="664"/>
                      </a:lnTo>
                      <a:lnTo>
                        <a:pt x="235" y="606"/>
                      </a:lnTo>
                      <a:lnTo>
                        <a:pt x="274" y="554"/>
                      </a:lnTo>
                      <a:lnTo>
                        <a:pt x="314" y="501"/>
                      </a:lnTo>
                      <a:lnTo>
                        <a:pt x="358" y="452"/>
                      </a:lnTo>
                      <a:lnTo>
                        <a:pt x="403" y="403"/>
                      </a:lnTo>
                      <a:lnTo>
                        <a:pt x="451" y="358"/>
                      </a:lnTo>
                      <a:lnTo>
                        <a:pt x="501" y="315"/>
                      </a:lnTo>
                      <a:lnTo>
                        <a:pt x="553" y="274"/>
                      </a:lnTo>
                      <a:lnTo>
                        <a:pt x="607" y="235"/>
                      </a:lnTo>
                      <a:lnTo>
                        <a:pt x="663" y="199"/>
                      </a:lnTo>
                      <a:lnTo>
                        <a:pt x="720" y="166"/>
                      </a:lnTo>
                      <a:lnTo>
                        <a:pt x="780" y="136"/>
                      </a:lnTo>
                      <a:lnTo>
                        <a:pt x="840" y="109"/>
                      </a:lnTo>
                      <a:lnTo>
                        <a:pt x="904" y="83"/>
                      </a:lnTo>
                      <a:lnTo>
                        <a:pt x="967" y="62"/>
                      </a:lnTo>
                      <a:lnTo>
                        <a:pt x="1033" y="44"/>
                      </a:lnTo>
                      <a:lnTo>
                        <a:pt x="1099" y="27"/>
                      </a:lnTo>
                      <a:lnTo>
                        <a:pt x="1167" y="15"/>
                      </a:lnTo>
                      <a:lnTo>
                        <a:pt x="1236" y="8"/>
                      </a:lnTo>
                      <a:lnTo>
                        <a:pt x="1305" y="2"/>
                      </a:lnTo>
                      <a:lnTo>
                        <a:pt x="1376" y="0"/>
                      </a:lnTo>
                      <a:lnTo>
                        <a:pt x="1448" y="2"/>
                      </a:lnTo>
                      <a:lnTo>
                        <a:pt x="1517" y="8"/>
                      </a:lnTo>
                      <a:lnTo>
                        <a:pt x="1586" y="15"/>
                      </a:lnTo>
                      <a:lnTo>
                        <a:pt x="1654" y="27"/>
                      </a:lnTo>
                      <a:lnTo>
                        <a:pt x="1720" y="44"/>
                      </a:lnTo>
                      <a:lnTo>
                        <a:pt x="1786" y="62"/>
                      </a:lnTo>
                      <a:lnTo>
                        <a:pt x="1849" y="83"/>
                      </a:lnTo>
                      <a:lnTo>
                        <a:pt x="1912" y="109"/>
                      </a:lnTo>
                      <a:lnTo>
                        <a:pt x="1972" y="136"/>
                      </a:lnTo>
                      <a:lnTo>
                        <a:pt x="2032" y="166"/>
                      </a:lnTo>
                      <a:lnTo>
                        <a:pt x="2090" y="199"/>
                      </a:lnTo>
                      <a:lnTo>
                        <a:pt x="2145" y="235"/>
                      </a:lnTo>
                      <a:lnTo>
                        <a:pt x="2199" y="274"/>
                      </a:lnTo>
                      <a:lnTo>
                        <a:pt x="2252" y="315"/>
                      </a:lnTo>
                      <a:lnTo>
                        <a:pt x="2302" y="358"/>
                      </a:lnTo>
                      <a:lnTo>
                        <a:pt x="2350" y="403"/>
                      </a:lnTo>
                      <a:lnTo>
                        <a:pt x="2395" y="452"/>
                      </a:lnTo>
                      <a:lnTo>
                        <a:pt x="2438" y="501"/>
                      </a:lnTo>
                      <a:lnTo>
                        <a:pt x="2479" y="554"/>
                      </a:lnTo>
                      <a:lnTo>
                        <a:pt x="2518" y="606"/>
                      </a:lnTo>
                      <a:lnTo>
                        <a:pt x="2553" y="664"/>
                      </a:lnTo>
                      <a:lnTo>
                        <a:pt x="2586" y="721"/>
                      </a:lnTo>
                      <a:lnTo>
                        <a:pt x="2617" y="779"/>
                      </a:lnTo>
                      <a:lnTo>
                        <a:pt x="2644" y="841"/>
                      </a:lnTo>
                      <a:lnTo>
                        <a:pt x="2668" y="904"/>
                      </a:lnTo>
                      <a:lnTo>
                        <a:pt x="2691" y="967"/>
                      </a:lnTo>
                      <a:lnTo>
                        <a:pt x="2709" y="1032"/>
                      </a:lnTo>
                      <a:lnTo>
                        <a:pt x="2724" y="1100"/>
                      </a:lnTo>
                      <a:lnTo>
                        <a:pt x="2736" y="1167"/>
                      </a:lnTo>
                      <a:lnTo>
                        <a:pt x="2745" y="1237"/>
                      </a:lnTo>
                      <a:lnTo>
                        <a:pt x="2751" y="1306"/>
                      </a:lnTo>
                      <a:lnTo>
                        <a:pt x="2753" y="1376"/>
                      </a:lnTo>
                      <a:lnTo>
                        <a:pt x="2751" y="1447"/>
                      </a:lnTo>
                      <a:lnTo>
                        <a:pt x="2745" y="1518"/>
                      </a:lnTo>
                      <a:lnTo>
                        <a:pt x="2736" y="1587"/>
                      </a:lnTo>
                      <a:lnTo>
                        <a:pt x="2724" y="1655"/>
                      </a:lnTo>
                      <a:lnTo>
                        <a:pt x="2709" y="1721"/>
                      </a:lnTo>
                      <a:lnTo>
                        <a:pt x="2691" y="1785"/>
                      </a:lnTo>
                      <a:lnTo>
                        <a:pt x="2668" y="1850"/>
                      </a:lnTo>
                      <a:lnTo>
                        <a:pt x="2644" y="1913"/>
                      </a:lnTo>
                      <a:lnTo>
                        <a:pt x="2617" y="1973"/>
                      </a:lnTo>
                      <a:lnTo>
                        <a:pt x="2586" y="2034"/>
                      </a:lnTo>
                      <a:lnTo>
                        <a:pt x="2553" y="2091"/>
                      </a:lnTo>
                      <a:lnTo>
                        <a:pt x="2518" y="2146"/>
                      </a:lnTo>
                      <a:lnTo>
                        <a:pt x="2479" y="2201"/>
                      </a:lnTo>
                      <a:lnTo>
                        <a:pt x="2438" y="2253"/>
                      </a:lnTo>
                      <a:lnTo>
                        <a:pt x="2395" y="2303"/>
                      </a:lnTo>
                      <a:lnTo>
                        <a:pt x="2350" y="2351"/>
                      </a:lnTo>
                      <a:lnTo>
                        <a:pt x="2302" y="2396"/>
                      </a:lnTo>
                      <a:lnTo>
                        <a:pt x="2252" y="2440"/>
                      </a:lnTo>
                      <a:lnTo>
                        <a:pt x="2199" y="2480"/>
                      </a:lnTo>
                      <a:lnTo>
                        <a:pt x="2145" y="2518"/>
                      </a:lnTo>
                      <a:lnTo>
                        <a:pt x="2090" y="2554"/>
                      </a:lnTo>
                      <a:lnTo>
                        <a:pt x="2032" y="2587"/>
                      </a:lnTo>
                      <a:lnTo>
                        <a:pt x="1972" y="2617"/>
                      </a:lnTo>
                      <a:lnTo>
                        <a:pt x="1912" y="2646"/>
                      </a:lnTo>
                      <a:lnTo>
                        <a:pt x="1849" y="2670"/>
                      </a:lnTo>
                      <a:lnTo>
                        <a:pt x="1786" y="2692"/>
                      </a:lnTo>
                      <a:lnTo>
                        <a:pt x="1720" y="2710"/>
                      </a:lnTo>
                      <a:lnTo>
                        <a:pt x="1654" y="2725"/>
                      </a:lnTo>
                      <a:lnTo>
                        <a:pt x="1586" y="2737"/>
                      </a:lnTo>
                      <a:lnTo>
                        <a:pt x="1517" y="2746"/>
                      </a:lnTo>
                      <a:lnTo>
                        <a:pt x="1448" y="2752"/>
                      </a:lnTo>
                      <a:lnTo>
                        <a:pt x="1376" y="2754"/>
                      </a:lnTo>
                      <a:lnTo>
                        <a:pt x="1305" y="2752"/>
                      </a:lnTo>
                      <a:lnTo>
                        <a:pt x="1236" y="2746"/>
                      </a:lnTo>
                      <a:lnTo>
                        <a:pt x="1167" y="2737"/>
                      </a:lnTo>
                      <a:lnTo>
                        <a:pt x="1099" y="2725"/>
                      </a:lnTo>
                      <a:lnTo>
                        <a:pt x="1033" y="2710"/>
                      </a:lnTo>
                      <a:lnTo>
                        <a:pt x="967" y="2692"/>
                      </a:lnTo>
                      <a:lnTo>
                        <a:pt x="904" y="2670"/>
                      </a:lnTo>
                      <a:lnTo>
                        <a:pt x="840" y="2646"/>
                      </a:lnTo>
                      <a:lnTo>
                        <a:pt x="780" y="2617"/>
                      </a:lnTo>
                      <a:lnTo>
                        <a:pt x="720" y="2587"/>
                      </a:lnTo>
                      <a:lnTo>
                        <a:pt x="663" y="2554"/>
                      </a:lnTo>
                      <a:lnTo>
                        <a:pt x="607" y="2518"/>
                      </a:lnTo>
                      <a:lnTo>
                        <a:pt x="553" y="2480"/>
                      </a:lnTo>
                      <a:lnTo>
                        <a:pt x="501" y="2440"/>
                      </a:lnTo>
                      <a:lnTo>
                        <a:pt x="451" y="2396"/>
                      </a:lnTo>
                      <a:lnTo>
                        <a:pt x="403" y="2351"/>
                      </a:lnTo>
                      <a:lnTo>
                        <a:pt x="358" y="2303"/>
                      </a:lnTo>
                      <a:lnTo>
                        <a:pt x="314" y="2253"/>
                      </a:lnTo>
                      <a:lnTo>
                        <a:pt x="274" y="2201"/>
                      </a:lnTo>
                      <a:lnTo>
                        <a:pt x="235" y="2146"/>
                      </a:lnTo>
                      <a:lnTo>
                        <a:pt x="200" y="2091"/>
                      </a:lnTo>
                      <a:lnTo>
                        <a:pt x="167" y="2034"/>
                      </a:lnTo>
                      <a:lnTo>
                        <a:pt x="135" y="1973"/>
                      </a:lnTo>
                      <a:lnTo>
                        <a:pt x="108" y="1913"/>
                      </a:lnTo>
                      <a:lnTo>
                        <a:pt x="84" y="1850"/>
                      </a:lnTo>
                      <a:lnTo>
                        <a:pt x="62" y="1785"/>
                      </a:lnTo>
                      <a:lnTo>
                        <a:pt x="44" y="1721"/>
                      </a:lnTo>
                      <a:lnTo>
                        <a:pt x="29" y="1655"/>
                      </a:lnTo>
                      <a:lnTo>
                        <a:pt x="17" y="1587"/>
                      </a:lnTo>
                      <a:lnTo>
                        <a:pt x="8" y="1518"/>
                      </a:lnTo>
                      <a:lnTo>
                        <a:pt x="2" y="1447"/>
                      </a:lnTo>
                      <a:lnTo>
                        <a:pt x="0" y="1376"/>
                      </a:lnTo>
                    </a:path>
                  </a:pathLst>
                </a:custGeom>
                <a:solidFill>
                  <a:schemeClr val="accent2">
                    <a:alpha val="5000"/>
                  </a:schemeClr>
                </a:solidFill>
                <a:ln w="19050" cmpd="sng">
                  <a:solidFill>
                    <a:srgbClr val="0083BE">
                      <a:lumMod val="60000"/>
                      <a:lumOff val="40000"/>
                    </a:srgbClr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anchor="b">
                  <a:noAutofit/>
                </a:bodyPr>
                <a:lstStyle/>
                <a:p>
                  <a:pPr defTabSz="84408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e-DE" sz="1662" kern="0" dirty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26" name="Rectangle 2"/>
                <p:cNvSpPr>
                  <a:spLocks noChangeArrowheads="1"/>
                </p:cNvSpPr>
                <p:nvPr>
                  <p:custDataLst>
                    <p:tags r:id="rId1"/>
                  </p:custDataLst>
                </p:nvPr>
              </p:nvSpPr>
              <p:spPr bwMode="gray">
                <a:xfrm>
                  <a:off x="1197706" y="2605490"/>
                  <a:ext cx="2062338" cy="714039"/>
                </a:xfrm>
                <a:prstGeom prst="rect">
                  <a:avLst/>
                </a:prstGeom>
                <a:ln w="12700">
                  <a:noFill/>
                  <a:prstDash val="dash"/>
                </a:ln>
              </p:spPr>
              <p:txBody>
                <a:bodyPr wrap="square" lIns="66462" tIns="66462">
                  <a:noAutofit/>
                </a:bodyPr>
                <a:lstStyle/>
                <a:p>
                  <a:pPr algn="ctr" defTabSz="844083">
                    <a:defRPr/>
                  </a:pPr>
                  <a:r>
                    <a:rPr lang="ru-RU" sz="831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Нуждающиеся инвалиды</a:t>
                  </a:r>
                </a:p>
              </p:txBody>
            </p:sp>
            <p:sp>
              <p:nvSpPr>
                <p:cNvPr id="27" name="Rectangle 2"/>
                <p:cNvSpPr>
                  <a:spLocks noChangeArrowheads="1"/>
                </p:cNvSpPr>
                <p:nvPr>
                  <p:custDataLst>
                    <p:tags r:id="rId2"/>
                  </p:custDataLst>
                </p:nvPr>
              </p:nvSpPr>
              <p:spPr bwMode="gray">
                <a:xfrm>
                  <a:off x="2481114" y="3957338"/>
                  <a:ext cx="1885060" cy="714038"/>
                </a:xfrm>
                <a:prstGeom prst="rect">
                  <a:avLst/>
                </a:prstGeom>
                <a:ln w="12700">
                  <a:noFill/>
                  <a:prstDash val="dash"/>
                </a:ln>
              </p:spPr>
              <p:txBody>
                <a:bodyPr wrap="square" lIns="66462" tIns="66462">
                  <a:noAutofit/>
                </a:bodyPr>
                <a:lstStyle/>
                <a:p>
                  <a:pPr algn="ctr"/>
                  <a:r>
                    <a:rPr lang="ru-RU" sz="831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Нуждающиеся пожилые</a:t>
                  </a:r>
                </a:p>
              </p:txBody>
            </p:sp>
            <p:sp>
              <p:nvSpPr>
                <p:cNvPr id="28" name="Rectangle 2"/>
                <p:cNvSpPr>
                  <a:spLocks noChangeArrowheads="1"/>
                </p:cNvSpPr>
                <p:nvPr>
                  <p:custDataLst>
                    <p:tags r:id="rId3"/>
                  </p:custDataLst>
                </p:nvPr>
              </p:nvSpPr>
              <p:spPr bwMode="gray">
                <a:xfrm>
                  <a:off x="188279" y="3811782"/>
                  <a:ext cx="1982694" cy="656144"/>
                </a:xfrm>
                <a:prstGeom prst="rect">
                  <a:avLst/>
                </a:prstGeom>
                <a:ln w="12700">
                  <a:noFill/>
                  <a:prstDash val="dash"/>
                </a:ln>
              </p:spPr>
              <p:txBody>
                <a:bodyPr wrap="square" lIns="66462" tIns="66462">
                  <a:noAutofit/>
                </a:bodyPr>
                <a:lstStyle/>
                <a:p>
                  <a:pPr algn="ctr" defTabSz="844083">
                    <a:defRPr/>
                  </a:pPr>
                  <a:r>
                    <a:rPr lang="ru-RU" sz="831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Нуждающиеся неизлечимо больные</a:t>
                  </a:r>
                </a:p>
              </p:txBody>
            </p:sp>
            <p:pic>
              <p:nvPicPr>
                <p:cNvPr id="7" name="Рисунок 6">
                  <a:extLst>
                    <a:ext uri="{FF2B5EF4-FFF2-40B4-BE49-F238E27FC236}">
                      <a16:creationId xmlns:a16="http://schemas.microsoft.com/office/drawing/2014/main" xmlns="" id="{053D3AFE-99EF-47EB-A302-A226044B678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print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67158" y="4689958"/>
                  <a:ext cx="684000" cy="684002"/>
                </a:xfrm>
                <a:prstGeom prst="rect">
                  <a:avLst/>
                </a:prstGeom>
              </p:spPr>
            </p:pic>
            <p:pic>
              <p:nvPicPr>
                <p:cNvPr id="9" name="Рисунок 8">
                  <a:extLst>
                    <a:ext uri="{FF2B5EF4-FFF2-40B4-BE49-F238E27FC236}">
                      <a16:creationId xmlns:a16="http://schemas.microsoft.com/office/drawing/2014/main" xmlns="" id="{E8F6303D-CF97-4FF2-AEF6-BF039953A31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 cstate="print">
                  <a:duotone>
                    <a:schemeClr val="accent3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976457" y="4716708"/>
                  <a:ext cx="684000" cy="684002"/>
                </a:xfrm>
                <a:prstGeom prst="rect">
                  <a:avLst/>
                </a:prstGeom>
              </p:spPr>
            </p:pic>
          </p:grpSp>
          <p:pic>
            <p:nvPicPr>
              <p:cNvPr id="46" name="Рисунок 45">
                <a:extLst>
                  <a:ext uri="{FF2B5EF4-FFF2-40B4-BE49-F238E27FC236}">
                    <a16:creationId xmlns:a16="http://schemas.microsoft.com/office/drawing/2014/main" xmlns="" id="{5E727E75-3298-4BEE-8176-D9A0A179C2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duotone>
                  <a:schemeClr val="accent3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03641" y="1649648"/>
                <a:ext cx="684000" cy="684002"/>
              </a:xfrm>
              <a:prstGeom prst="rect">
                <a:avLst/>
              </a:prstGeom>
            </p:spPr>
          </p:pic>
        </p:grp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xmlns="" id="{8394B506-B9B4-4757-92D3-4AD664BC2492}"/>
                </a:ext>
              </a:extLst>
            </p:cNvPr>
            <p:cNvCxnSpPr>
              <a:cxnSpLocks/>
              <a:stCxn id="23" idx="6"/>
            </p:cNvCxnSpPr>
            <p:nvPr/>
          </p:nvCxnSpPr>
          <p:spPr bwMode="auto">
            <a:xfrm flipV="1">
              <a:off x="2900760" y="2828817"/>
              <a:ext cx="487593" cy="131307"/>
            </a:xfrm>
            <a:prstGeom prst="line">
              <a:avLst/>
            </a:prstGeom>
            <a:ln w="12700">
              <a:solidFill>
                <a:schemeClr val="accent2"/>
              </a:solidFill>
              <a:prstDash val="dash"/>
              <a:headEnd type="none" w="med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xmlns="" id="{167CE873-BB2A-487F-9D39-84D532EC70A6}"/>
                </a:ext>
              </a:extLst>
            </p:cNvPr>
            <p:cNvSpPr/>
            <p:nvPr/>
          </p:nvSpPr>
          <p:spPr>
            <a:xfrm>
              <a:off x="2792760" y="2906125"/>
              <a:ext cx="108000" cy="108000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chemeClr val="accent2"/>
              </a:solidFill>
            </a:ln>
          </p:spPr>
          <p:txBody>
            <a:bodyPr rtlCol="0" anchor="ctr">
              <a:noAutofit/>
            </a:bodyPr>
            <a:lstStyle/>
            <a:p>
              <a:pPr marL="158265" indent="-158265">
                <a:spcBef>
                  <a:spcPct val="20000"/>
                </a:spcBef>
                <a:buClr>
                  <a:srgbClr val="FFD200"/>
                </a:buClr>
                <a:buSzPct val="75000"/>
                <a:buFont typeface="Arial" charset="0"/>
                <a:buChar char="►"/>
              </a:pPr>
              <a:endParaRPr lang="ru-RU" sz="923" dirty="0">
                <a:solidFill>
                  <a:srgbClr val="6464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2CE0A533-12BB-469D-94DC-5FB960166A93}"/>
              </a:ext>
            </a:extLst>
          </p:cNvPr>
          <p:cNvSpPr/>
          <p:nvPr/>
        </p:nvSpPr>
        <p:spPr>
          <a:xfrm>
            <a:off x="2987824" y="2708920"/>
            <a:ext cx="1524334" cy="654802"/>
          </a:xfrm>
          <a:prstGeom prst="rect">
            <a:avLst/>
          </a:prstGeom>
          <a:ln w="12700">
            <a:noFill/>
            <a:prstDash val="dash"/>
          </a:ln>
        </p:spPr>
        <p:txBody>
          <a:bodyPr wrap="square" lIns="66462" tIns="66462">
            <a:noAutofit/>
          </a:bodyPr>
          <a:lstStyle/>
          <a:p>
            <a:pPr algn="l"/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Граждане, оказывающие надомную помощь</a:t>
            </a: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xmlns="" id="{18AE1F5E-A6D9-478F-A043-28ADB96285E1}"/>
              </a:ext>
            </a:extLst>
          </p:cNvPr>
          <p:cNvSpPr/>
          <p:nvPr/>
        </p:nvSpPr>
        <p:spPr>
          <a:xfrm>
            <a:off x="361839" y="6253930"/>
            <a:ext cx="2797697" cy="191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46" dirty="0">
                <a:solidFill>
                  <a:schemeClr val="accent1"/>
                </a:solidFill>
                <a:latin typeface="+mn-lt"/>
                <a:cs typeface="Arial" pitchFamily="34" charset="0"/>
              </a:rPr>
              <a:t>Источник данных</a:t>
            </a:r>
            <a:r>
              <a:rPr lang="ru-RU" sz="646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itchFamily="34" charset="0"/>
              </a:rPr>
              <a:t>: *Всемирная организация здравоохранения: ВОЗ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35549D5-777B-4BDA-BA1B-1E36CA1D4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37436" y="6445649"/>
            <a:ext cx="2057400" cy="365125"/>
          </a:xfrm>
        </p:spPr>
        <p:txBody>
          <a:bodyPr/>
          <a:lstStyle/>
          <a:p>
            <a:fld id="{FBB4EB2D-D22E-4EA7-85BB-A69C072CA73D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C1481E85-20DD-4901-BD37-FAAF57980FFE}"/>
              </a:ext>
            </a:extLst>
          </p:cNvPr>
          <p:cNvSpPr/>
          <p:nvPr/>
        </p:nvSpPr>
        <p:spPr>
          <a:xfrm>
            <a:off x="4639440" y="3212976"/>
            <a:ext cx="4504560" cy="1590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 fontAlgn="auto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Увеличение продолжительности жизни</a:t>
            </a:r>
            <a:endParaRPr lang="en-US" sz="1400" b="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171450" indent="-171450" algn="just" fontAlgn="auto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Рост удельного веса лиц в возрасте старше трудоспособного (более 25%)</a:t>
            </a:r>
            <a:endParaRPr lang="en-US" sz="1400" b="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171450" indent="-171450" algn="just" fontAlgn="auto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  <a:defRPr/>
            </a:pPr>
            <a:r>
              <a:rPr lang="ru-RU" sz="1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Увеличение численности пожилого населения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на 20%</a:t>
            </a:r>
            <a:r>
              <a:rPr lang="ru-RU" sz="1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за период 2006–2015 гг. при росте численности жителей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на 2%</a:t>
            </a:r>
            <a:r>
              <a:rPr lang="ru-RU" sz="1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за тот же период</a:t>
            </a: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A1DCDB17-88D3-400A-B7CD-AD30E6043CC9}"/>
              </a:ext>
            </a:extLst>
          </p:cNvPr>
          <p:cNvSpPr/>
          <p:nvPr/>
        </p:nvSpPr>
        <p:spPr>
          <a:xfrm>
            <a:off x="4544996" y="2748476"/>
            <a:ext cx="45990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России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предстоит столкнуться с существенным ростом числа населения старше трудоспособного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xmlns="" id="{7D67D00C-54FD-428A-A2DF-BD76FD68444B}"/>
              </a:ext>
            </a:extLst>
          </p:cNvPr>
          <p:cNvSpPr/>
          <p:nvPr/>
        </p:nvSpPr>
        <p:spPr>
          <a:xfrm>
            <a:off x="4639438" y="4725144"/>
            <a:ext cx="45045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Текущие финансовый дефицит затрагивает все сферы социального обслуживания и медицинской помощи на федеральном и региональном уровнях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95D4F819-638F-4818-95C7-5C796194EF48}"/>
              </a:ext>
            </a:extLst>
          </p:cNvPr>
          <p:cNvSpPr/>
          <p:nvPr/>
        </p:nvSpPr>
        <p:spPr>
          <a:xfrm>
            <a:off x="4639438" y="5445224"/>
            <a:ext cx="45045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 настоящие момент системы социального обслуживания и медицинской помощи разобщены на уровне работы с человеком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63B91130-3540-490C-A567-B9F4B9F4B9E1}"/>
              </a:ext>
            </a:extLst>
          </p:cNvPr>
          <p:cNvSpPr/>
          <p:nvPr/>
        </p:nvSpPr>
        <p:spPr>
          <a:xfrm>
            <a:off x="4857639" y="2365617"/>
            <a:ext cx="3026729" cy="26687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kern="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Предпосылки внедрения СДУ</a:t>
            </a:r>
          </a:p>
        </p:txBody>
      </p:sp>
    </p:spTree>
    <p:extLst>
      <p:ext uri="{BB962C8B-B14F-4D97-AF65-F5344CB8AC3E}">
        <p14:creationId xmlns:p14="http://schemas.microsoft.com/office/powerpoint/2010/main" val="164869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886700" cy="6926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Основные направления Системы долговременного ухода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35549D5-777B-4BDA-BA1B-1E36CA1D4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20272" y="6248203"/>
            <a:ext cx="2057400" cy="365125"/>
          </a:xfrm>
        </p:spPr>
        <p:txBody>
          <a:bodyPr/>
          <a:lstStyle/>
          <a:p>
            <a:fld id="{FBB4EB2D-D22E-4EA7-85BB-A69C072CA73D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18" name="Рисунок 17" descr="Человек">
            <a:extLst>
              <a:ext uri="{FF2B5EF4-FFF2-40B4-BE49-F238E27FC236}">
                <a16:creationId xmlns:a16="http://schemas.microsoft.com/office/drawing/2014/main" xmlns="" id="{D6B864F3-32EA-4ADA-B7DD-E0BA4E4279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466864" y="2275848"/>
            <a:ext cx="914400" cy="914400"/>
          </a:xfrm>
          <a:prstGeom prst="rect">
            <a:avLst/>
          </a:prstGeom>
        </p:spPr>
      </p:pic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E05C200B-E397-4F6B-BF9F-2043D914CD99}"/>
              </a:ext>
            </a:extLst>
          </p:cNvPr>
          <p:cNvCxnSpPr/>
          <p:nvPr/>
        </p:nvCxnSpPr>
        <p:spPr>
          <a:xfrm flipH="1" flipV="1">
            <a:off x="2987824" y="1196752"/>
            <a:ext cx="534377" cy="8640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xmlns="" id="{C550A4C8-F553-46DC-B3DB-162D7E4AB2D8}"/>
              </a:ext>
            </a:extLst>
          </p:cNvPr>
          <p:cNvCxnSpPr>
            <a:cxnSpLocks/>
          </p:cNvCxnSpPr>
          <p:nvPr/>
        </p:nvCxnSpPr>
        <p:spPr>
          <a:xfrm>
            <a:off x="467544" y="1196752"/>
            <a:ext cx="25202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D4845A0E-31A9-4BE4-96B4-5E015F026E05}"/>
              </a:ext>
            </a:extLst>
          </p:cNvPr>
          <p:cNvSpPr txBox="1"/>
          <p:nvPr/>
        </p:nvSpPr>
        <p:spPr>
          <a:xfrm>
            <a:off x="611561" y="1268760"/>
            <a:ext cx="23762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Здравоохранение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Гериатрия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Реабилиталогия</a:t>
            </a:r>
            <a:endParaRPr lang="ru-RU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Паллиатив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Обеспеченность </a:t>
            </a:r>
            <a:r>
              <a:rPr lang="ru-RU" dirty="0" err="1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лексредствами</a:t>
            </a:r>
            <a:endParaRPr lang="ru-RU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Удобный доступ к медицинской помощи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Медицинский патронаж</a:t>
            </a:r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xmlns="" id="{CAF042DF-BA6C-4D91-827D-5FCB705BBCDF}"/>
              </a:ext>
            </a:extLst>
          </p:cNvPr>
          <p:cNvCxnSpPr>
            <a:cxnSpLocks/>
          </p:cNvCxnSpPr>
          <p:nvPr/>
        </p:nvCxnSpPr>
        <p:spPr>
          <a:xfrm flipV="1">
            <a:off x="4246590" y="1196752"/>
            <a:ext cx="613442" cy="870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xmlns="" id="{B8700090-DE1B-4959-B807-D16701FC41B9}"/>
              </a:ext>
            </a:extLst>
          </p:cNvPr>
          <p:cNvCxnSpPr>
            <a:cxnSpLocks/>
          </p:cNvCxnSpPr>
          <p:nvPr/>
        </p:nvCxnSpPr>
        <p:spPr>
          <a:xfrm>
            <a:off x="4860032" y="1196752"/>
            <a:ext cx="36724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0717CC30-44F9-4ECF-A0DA-125FCE4EC6AF}"/>
              </a:ext>
            </a:extLst>
          </p:cNvPr>
          <p:cNvSpPr txBox="1"/>
          <p:nvPr/>
        </p:nvSpPr>
        <p:spPr>
          <a:xfrm>
            <a:off x="4973043" y="1268760"/>
            <a:ext cx="35593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Социальное обслуживание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Адресная социальная помощь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Оптимальный набор услуг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Широкий спектр возможностей социальной адаптации</a:t>
            </a:r>
          </a:p>
          <a:p>
            <a:endParaRPr lang="ru-RU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Современные учреждения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Социальный патронаж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Родственный уход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Обеспечение занятости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Обеспеченность ТСР</a:t>
            </a:r>
          </a:p>
        </p:txBody>
      </p:sp>
      <p:sp>
        <p:nvSpPr>
          <p:cNvPr id="63" name="Равнобедренный треугольник 62">
            <a:extLst>
              <a:ext uri="{FF2B5EF4-FFF2-40B4-BE49-F238E27FC236}">
                <a16:creationId xmlns:a16="http://schemas.microsoft.com/office/drawing/2014/main" xmlns="" id="{3F676B59-71FB-4072-8F1E-4C75CE79F39A}"/>
              </a:ext>
            </a:extLst>
          </p:cNvPr>
          <p:cNvSpPr/>
          <p:nvPr/>
        </p:nvSpPr>
        <p:spPr>
          <a:xfrm>
            <a:off x="3131840" y="4293096"/>
            <a:ext cx="1584176" cy="288032"/>
          </a:xfrm>
          <a:prstGeom prst="triangl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6" name="Рисунок 65" descr="Список">
            <a:extLst>
              <a:ext uri="{FF2B5EF4-FFF2-40B4-BE49-F238E27FC236}">
                <a16:creationId xmlns:a16="http://schemas.microsoft.com/office/drawing/2014/main" xmlns="" id="{C7C43D65-FD91-486A-B683-9664FD4B89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2549650" y="4959746"/>
            <a:ext cx="834405" cy="834405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78AEB163-CF5E-499A-9735-4783BDF3B926}"/>
              </a:ext>
            </a:extLst>
          </p:cNvPr>
          <p:cNvSpPr txBox="1"/>
          <p:nvPr/>
        </p:nvSpPr>
        <p:spPr>
          <a:xfrm>
            <a:off x="2958133" y="4527698"/>
            <a:ext cx="1901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при необходимости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1E8D1263-ED79-4458-83D0-61BD7A7E7EFC}"/>
              </a:ext>
            </a:extLst>
          </p:cNvPr>
          <p:cNvSpPr txBox="1"/>
          <p:nvPr/>
        </p:nvSpPr>
        <p:spPr>
          <a:xfrm>
            <a:off x="2278426" y="5751834"/>
            <a:ext cx="12961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Программа ухода и соц.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патронаж</a:t>
            </a:r>
          </a:p>
        </p:txBody>
      </p:sp>
      <p:pic>
        <p:nvPicPr>
          <p:cNvPr id="82" name="Рисунок 81" descr="Список">
            <a:extLst>
              <a:ext uri="{FF2B5EF4-FFF2-40B4-BE49-F238E27FC236}">
                <a16:creationId xmlns:a16="http://schemas.microsoft.com/office/drawing/2014/main" xmlns="" id="{71B97C91-78C3-43DE-9503-62246BC83FA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571582" y="4959746"/>
            <a:ext cx="834405" cy="834405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E6B21BB5-B5F4-4E58-AAA0-D2A11DEF5D50}"/>
              </a:ext>
            </a:extLst>
          </p:cNvPr>
          <p:cNvSpPr txBox="1"/>
          <p:nvPr/>
        </p:nvSpPr>
        <p:spPr>
          <a:xfrm>
            <a:off x="3300358" y="575183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Программа медицинского</a:t>
            </a:r>
          </a:p>
          <a:p>
            <a:pPr algn="ctr"/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патронажа</a:t>
            </a:r>
          </a:p>
        </p:txBody>
      </p:sp>
      <p:pic>
        <p:nvPicPr>
          <p:cNvPr id="84" name="Рисунок 83" descr="Список">
            <a:extLst>
              <a:ext uri="{FF2B5EF4-FFF2-40B4-BE49-F238E27FC236}">
                <a16:creationId xmlns:a16="http://schemas.microsoft.com/office/drawing/2014/main" xmlns="" id="{B1B64BBC-F5AC-466D-B621-026342629B2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660559" y="4959746"/>
            <a:ext cx="834405" cy="834405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34ABACF3-7086-4266-A411-9A82A4FFCE4D}"/>
              </a:ext>
            </a:extLst>
          </p:cNvPr>
          <p:cNvSpPr txBox="1"/>
          <p:nvPr/>
        </p:nvSpPr>
        <p:spPr>
          <a:xfrm>
            <a:off x="4389335" y="575183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Программа реабилитации</a:t>
            </a:r>
          </a:p>
        </p:txBody>
      </p:sp>
      <p:pic>
        <p:nvPicPr>
          <p:cNvPr id="86" name="Рисунок 85" descr="Список">
            <a:extLst>
              <a:ext uri="{FF2B5EF4-FFF2-40B4-BE49-F238E27FC236}">
                <a16:creationId xmlns:a16="http://schemas.microsoft.com/office/drawing/2014/main" xmlns="" id="{C0A8386E-0A0F-476B-9534-AD6387D988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749536" y="4959746"/>
            <a:ext cx="834405" cy="834405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915E51C8-D88E-4885-9A44-F6B9EA0A2C5B}"/>
              </a:ext>
            </a:extLst>
          </p:cNvPr>
          <p:cNvSpPr txBox="1"/>
          <p:nvPr/>
        </p:nvSpPr>
        <p:spPr>
          <a:xfrm>
            <a:off x="5478312" y="575183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Обеспеченность лекарственными средствами</a:t>
            </a:r>
          </a:p>
        </p:txBody>
      </p:sp>
      <p:pic>
        <p:nvPicPr>
          <p:cNvPr id="88" name="Рисунок 87" descr="Список">
            <a:extLst>
              <a:ext uri="{FF2B5EF4-FFF2-40B4-BE49-F238E27FC236}">
                <a16:creationId xmlns:a16="http://schemas.microsoft.com/office/drawing/2014/main" xmlns="" id="{433A87FB-D7B1-448D-86E6-4DF3D6623C5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844552" y="4959746"/>
            <a:ext cx="834405" cy="834405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E3A8051E-FF93-419F-8471-4C15B097F0AA}"/>
              </a:ext>
            </a:extLst>
          </p:cNvPr>
          <p:cNvSpPr txBox="1"/>
          <p:nvPr/>
        </p:nvSpPr>
        <p:spPr>
          <a:xfrm>
            <a:off x="6660232" y="573325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Информация по занятости</a:t>
            </a:r>
          </a:p>
        </p:txBody>
      </p:sp>
      <p:pic>
        <p:nvPicPr>
          <p:cNvPr id="90" name="Рисунок 89" descr="Список">
            <a:extLst>
              <a:ext uri="{FF2B5EF4-FFF2-40B4-BE49-F238E27FC236}">
                <a16:creationId xmlns:a16="http://schemas.microsoft.com/office/drawing/2014/main" xmlns="" id="{8A6ADE0B-CC20-4804-89DB-CD7C7516E7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939568" y="4959746"/>
            <a:ext cx="834405" cy="834405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274F0580-572A-433A-A7F3-70CF76AA7B67}"/>
              </a:ext>
            </a:extLst>
          </p:cNvPr>
          <p:cNvSpPr txBox="1"/>
          <p:nvPr/>
        </p:nvSpPr>
        <p:spPr>
          <a:xfrm>
            <a:off x="7812360" y="575183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Направление на МСЭ</a:t>
            </a: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xmlns="" id="{3BE47475-D809-4A8E-9A3F-E611D609F2B9}"/>
              </a:ext>
            </a:extLst>
          </p:cNvPr>
          <p:cNvSpPr/>
          <p:nvPr/>
        </p:nvSpPr>
        <p:spPr>
          <a:xfrm>
            <a:off x="406218" y="4895284"/>
            <a:ext cx="8473343" cy="14943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3B5E152E-442D-4806-9326-8650A82F7BFB}"/>
              </a:ext>
            </a:extLst>
          </p:cNvPr>
          <p:cNvSpPr txBox="1"/>
          <p:nvPr/>
        </p:nvSpPr>
        <p:spPr>
          <a:xfrm>
            <a:off x="323528" y="5034656"/>
            <a:ext cx="19739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Одно окно</a:t>
            </a:r>
          </a:p>
          <a:p>
            <a:pPr algn="ctr"/>
            <a:r>
              <a:rPr lang="ru-RU" sz="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Одно обращение </a:t>
            </a:r>
          </a:p>
          <a:p>
            <a:pPr algn="ctr"/>
            <a:endParaRPr lang="ru-RU" sz="4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Унифицированная система оценки</a:t>
            </a:r>
          </a:p>
        </p:txBody>
      </p:sp>
      <p:sp>
        <p:nvSpPr>
          <p:cNvPr id="94" name="Равнобедренный треугольник 93">
            <a:extLst>
              <a:ext uri="{FF2B5EF4-FFF2-40B4-BE49-F238E27FC236}">
                <a16:creationId xmlns:a16="http://schemas.microsoft.com/office/drawing/2014/main" xmlns="" id="{51A7719A-27B1-455F-9D37-B71F48DDC9AE}"/>
              </a:ext>
            </a:extLst>
          </p:cNvPr>
          <p:cNvSpPr/>
          <p:nvPr/>
        </p:nvSpPr>
        <p:spPr>
          <a:xfrm rot="5400000">
            <a:off x="2042997" y="5284901"/>
            <a:ext cx="592999" cy="159696"/>
          </a:xfrm>
          <a:prstGeom prst="triangl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15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2DE0B2-E557-476D-8202-E777EE6C8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88640"/>
            <a:ext cx="7886700" cy="908720"/>
          </a:xfrm>
        </p:spPr>
        <p:txBody>
          <a:bodyPr vert="horz" lIns="0" tIns="42203" rIns="0" bIns="42203" rtlCol="0" anchor="ctr">
            <a:no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Основные принципы функционирования </a:t>
            </a:r>
            <a:br>
              <a:rPr lang="ru-RU" sz="28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Системы долговременного ухода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E62DFAF-BF84-4577-ADB9-4FEE91349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2251" y="6420405"/>
            <a:ext cx="2057400" cy="365125"/>
          </a:xfrm>
        </p:spPr>
        <p:txBody>
          <a:bodyPr/>
          <a:lstStyle/>
          <a:p>
            <a:fld id="{FBB4EB2D-D22E-4EA7-85BB-A69C072CA73D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693723E6-E98B-4666-8EDB-D8A6BB13B76D}"/>
              </a:ext>
            </a:extLst>
          </p:cNvPr>
          <p:cNvSpPr txBox="1"/>
          <p:nvPr/>
        </p:nvSpPr>
        <p:spPr>
          <a:xfrm>
            <a:off x="395536" y="1052736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20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СДУ объединяет все необходимые </a:t>
            </a:r>
            <a:r>
              <a:rPr lang="ru-RU" sz="20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для человека</a:t>
            </a:r>
            <a:r>
              <a:rPr lang="ru-RU" sz="20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элементы ухода, включая медицинскую составляющую, помогает ему реализовать собственный потенциал и организует межведомственное взаимодействие в этих целях.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20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СДУ создает </a:t>
            </a:r>
            <a:r>
              <a:rPr lang="ru-RU" sz="20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вокруг человека</a:t>
            </a:r>
            <a:r>
              <a:rPr lang="ru-RU" sz="20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индивидуально сформированные программы работы каждого ведомства на основе объективных критериев оценки его состояния.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20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Координация между ведомствами в СДУ осуществляется без участия человека, путем обмена информацией на основе единого ИТ-решения.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20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Обслуживание и помощь в СДУ осуществляется специально обученным персоналом соответствующих ведомств, реализующих задачи по работе с человеком в рамках действующих функций и полномочий.</a:t>
            </a:r>
          </a:p>
          <a:p>
            <a:pPr marL="342900" indent="-342900" algn="just">
              <a:spcAft>
                <a:spcPts val="1200"/>
              </a:spcAft>
              <a:buAutoNum type="arabicPeriod"/>
            </a:pPr>
            <a:r>
              <a:rPr lang="ru-RU" sz="20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Эксплуатация СДУ предполагает создание новых современных инструментов финансирования предоставления услуг и помощи человеку.</a:t>
            </a:r>
          </a:p>
        </p:txBody>
      </p:sp>
    </p:spTree>
    <p:extLst>
      <p:ext uri="{BB962C8B-B14F-4D97-AF65-F5344CB8AC3E}">
        <p14:creationId xmlns:p14="http://schemas.microsoft.com/office/powerpoint/2010/main" val="2859624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93CDF0C-3890-4066-A87D-2A5A09CF046B}"/>
              </a:ext>
            </a:extLst>
          </p:cNvPr>
          <p:cNvSpPr/>
          <p:nvPr/>
        </p:nvSpPr>
        <p:spPr>
          <a:xfrm>
            <a:off x="0" y="908720"/>
            <a:ext cx="9144000" cy="48953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B4E4EB-E2E1-4919-BBC1-8B57CDAB3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86942"/>
            <a:ext cx="7601550" cy="505754"/>
          </a:xfrm>
        </p:spPr>
        <p:txBody>
          <a:bodyPr vert="horz" lIns="0" tIns="42203" rIns="0" bIns="42203" rtlCol="0" anchor="ctr">
            <a:noAutofit/>
          </a:bodyPr>
          <a:lstStyle/>
          <a:p>
            <a:pPr algn="ctr"/>
            <a:r>
              <a:rPr lang="ru-RU" sz="28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Принципиальная схема функционирования                                                    Системы долговременного ухода</a:t>
            </a:r>
          </a:p>
        </p:txBody>
      </p:sp>
      <p:sp>
        <p:nvSpPr>
          <p:cNvPr id="90" name="Прямоугольник 89">
            <a:extLst>
              <a:ext uri="{FF2B5EF4-FFF2-40B4-BE49-F238E27FC236}">
                <a16:creationId xmlns:a16="http://schemas.microsoft.com/office/drawing/2014/main" xmlns="" id="{832247C3-5A81-4F8F-98A7-4497B8BE00A1}"/>
              </a:ext>
            </a:extLst>
          </p:cNvPr>
          <p:cNvSpPr/>
          <p:nvPr/>
        </p:nvSpPr>
        <p:spPr>
          <a:xfrm>
            <a:off x="35496" y="4725144"/>
            <a:ext cx="71038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38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ru-RU" sz="1600" i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"Неформальный уход" осуществляется лицами из окружения нуждающегося</a:t>
            </a:r>
          </a:p>
        </p:txBody>
      </p:sp>
      <p:sp>
        <p:nvSpPr>
          <p:cNvPr id="33" name="Прямоугольник: скругленные углы 32">
            <a:extLst>
              <a:ext uri="{FF2B5EF4-FFF2-40B4-BE49-F238E27FC236}">
                <a16:creationId xmlns:a16="http://schemas.microsoft.com/office/drawing/2014/main" xmlns="" id="{63FC543A-F7FA-4C4B-A422-B86ECD1601D0}"/>
              </a:ext>
            </a:extLst>
          </p:cNvPr>
          <p:cNvSpPr/>
          <p:nvPr/>
        </p:nvSpPr>
        <p:spPr>
          <a:xfrm>
            <a:off x="6777544" y="1412776"/>
            <a:ext cx="1907221" cy="2513916"/>
          </a:xfrm>
          <a:prstGeom prst="round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158265" indent="-158265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</a:pPr>
            <a:endParaRPr lang="ru-RU" sz="923" dirty="0">
              <a:solidFill>
                <a:srgbClr val="6464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9D6FFB14-0003-49DB-85DB-CE7FE6723256}"/>
              </a:ext>
            </a:extLst>
          </p:cNvPr>
          <p:cNvSpPr txBox="1"/>
          <p:nvPr/>
        </p:nvSpPr>
        <p:spPr>
          <a:xfrm>
            <a:off x="0" y="2492897"/>
            <a:ext cx="104360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277"/>
              </a:spcAft>
              <a:buSzPct val="75000"/>
            </a:pP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ГРАЖДАНЕ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РФ</a:t>
            </a:r>
          </a:p>
        </p:txBody>
      </p:sp>
      <p:sp>
        <p:nvSpPr>
          <p:cNvPr id="35" name="Прямоугольник: скругленные углы 34">
            <a:extLst>
              <a:ext uri="{FF2B5EF4-FFF2-40B4-BE49-F238E27FC236}">
                <a16:creationId xmlns:a16="http://schemas.microsoft.com/office/drawing/2014/main" xmlns="" id="{2A2E9922-D1BD-44BA-91A0-6AE85B54D3EB}"/>
              </a:ext>
            </a:extLst>
          </p:cNvPr>
          <p:cNvSpPr/>
          <p:nvPr/>
        </p:nvSpPr>
        <p:spPr>
          <a:xfrm>
            <a:off x="1043608" y="1484784"/>
            <a:ext cx="1634866" cy="1382142"/>
          </a:xfrm>
          <a:prstGeom prst="round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158265" indent="-158265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</a:pPr>
            <a:endParaRPr lang="ru-RU" sz="923" dirty="0">
              <a:solidFill>
                <a:srgbClr val="6464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C2858AAD-D788-4C78-A99A-6662ABA1B250}"/>
              </a:ext>
            </a:extLst>
          </p:cNvPr>
          <p:cNvSpPr txBox="1"/>
          <p:nvPr/>
        </p:nvSpPr>
        <p:spPr>
          <a:xfrm>
            <a:off x="1165467" y="1532305"/>
            <a:ext cx="150443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277"/>
              </a:spcAft>
              <a:buSzPct val="75000"/>
            </a:pP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ОЦЕНКА ИНДИВИДУАЛЬНОЙ НУЖДАЕМОСТИ (ТИПИЗПЦИЯ)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770EE9D2-B81B-4322-A52B-6568710BFF05}"/>
              </a:ext>
            </a:extLst>
          </p:cNvPr>
          <p:cNvSpPr txBox="1"/>
          <p:nvPr/>
        </p:nvSpPr>
        <p:spPr>
          <a:xfrm>
            <a:off x="6804248" y="1497944"/>
            <a:ext cx="1880517" cy="19236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277"/>
              </a:spcAft>
              <a:buSzPct val="75000"/>
            </a:pP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ДОЛГОВРЕМЕННЫЙ   УХОД</a:t>
            </a:r>
          </a:p>
          <a:p>
            <a:pPr marL="247657" indent="-161196">
              <a:spcAft>
                <a:spcPts val="277"/>
              </a:spcAft>
              <a:buSzPct val="75000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Компоненты:</a:t>
            </a:r>
          </a:p>
          <a:p>
            <a:pPr marL="247657" indent="-161196"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социальный патронаж</a:t>
            </a:r>
          </a:p>
          <a:p>
            <a:pPr marL="247657" indent="-161196"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медицинский патронаж</a:t>
            </a:r>
          </a:p>
          <a:p>
            <a:pPr marL="247657" indent="-161196"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реабилитация</a:t>
            </a:r>
          </a:p>
          <a:p>
            <a:pPr marL="247657" indent="-161196"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паллиатив</a:t>
            </a:r>
          </a:p>
          <a:p>
            <a:pPr marL="247657" indent="-161196"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неформальный уход*</a:t>
            </a:r>
          </a:p>
          <a:p>
            <a:pPr marL="247657" indent="-161196"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наличие ТСР</a:t>
            </a:r>
          </a:p>
          <a:p>
            <a:pPr marL="247657" indent="-161196"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обеспечение занятости</a:t>
            </a:r>
          </a:p>
        </p:txBody>
      </p:sp>
      <p:cxnSp>
        <p:nvCxnSpPr>
          <p:cNvPr id="40" name="Соединитель: уступ 39">
            <a:extLst>
              <a:ext uri="{FF2B5EF4-FFF2-40B4-BE49-F238E27FC236}">
                <a16:creationId xmlns:a16="http://schemas.microsoft.com/office/drawing/2014/main" xmlns="" id="{475ABA8A-3448-4E0F-95F2-CD32908F96CE}"/>
              </a:ext>
            </a:extLst>
          </p:cNvPr>
          <p:cNvCxnSpPr>
            <a:cxnSpLocks/>
          </p:cNvCxnSpPr>
          <p:nvPr/>
        </p:nvCxnSpPr>
        <p:spPr bwMode="auto">
          <a:xfrm rot="16200000" flipH="1" flipV="1">
            <a:off x="4556186" y="-1474391"/>
            <a:ext cx="31629" cy="5805964"/>
          </a:xfrm>
          <a:prstGeom prst="bentConnector3">
            <a:avLst>
              <a:gd name="adj1" fmla="val -667153"/>
            </a:avLst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" name="Стрелка вправо 3">
            <a:extLst>
              <a:ext uri="{FF2B5EF4-FFF2-40B4-BE49-F238E27FC236}">
                <a16:creationId xmlns:a16="http://schemas.microsoft.com/office/drawing/2014/main" xmlns="" id="{33AFB7D0-B469-4BD3-B1C5-02888690971E}"/>
              </a:ext>
            </a:extLst>
          </p:cNvPr>
          <p:cNvSpPr/>
          <p:nvPr/>
        </p:nvSpPr>
        <p:spPr>
          <a:xfrm rot="5400000">
            <a:off x="771767" y="2083213"/>
            <a:ext cx="384494" cy="129115"/>
          </a:xfrm>
          <a:prstGeom prst="triangle">
            <a:avLst/>
          </a:prstGeom>
          <a:solidFill>
            <a:schemeClr val="bg1">
              <a:lumMod val="50000"/>
            </a:schemeClr>
          </a:solidFill>
        </p:spPr>
        <p:txBody>
          <a:bodyPr rtlCol="0" anchor="ctr">
            <a:noAutofit/>
          </a:bodyPr>
          <a:lstStyle/>
          <a:p>
            <a:pPr marL="158265" indent="-158265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</a:pPr>
            <a:endParaRPr lang="ru-RU" sz="923" dirty="0">
              <a:solidFill>
                <a:srgbClr val="6464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Прямоугольник: скругленные углы 47">
            <a:extLst>
              <a:ext uri="{FF2B5EF4-FFF2-40B4-BE49-F238E27FC236}">
                <a16:creationId xmlns:a16="http://schemas.microsoft.com/office/drawing/2014/main" xmlns="" id="{087C5D92-E72C-41BF-BE71-0F62C32AFB8E}"/>
              </a:ext>
            </a:extLst>
          </p:cNvPr>
          <p:cNvSpPr/>
          <p:nvPr/>
        </p:nvSpPr>
        <p:spPr>
          <a:xfrm>
            <a:off x="3842078" y="1465152"/>
            <a:ext cx="1849266" cy="3115976"/>
          </a:xfrm>
          <a:prstGeom prst="round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158265" indent="-158265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</a:pPr>
            <a:endParaRPr lang="ru-RU" sz="923" dirty="0">
              <a:solidFill>
                <a:srgbClr val="6464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E45CB09D-0389-4062-B3C3-5D623DD8E104}"/>
              </a:ext>
            </a:extLst>
          </p:cNvPr>
          <p:cNvSpPr txBox="1"/>
          <p:nvPr/>
        </p:nvSpPr>
        <p:spPr>
          <a:xfrm>
            <a:off x="3851920" y="1556792"/>
            <a:ext cx="1804530" cy="27469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277"/>
              </a:spcAft>
              <a:buSzPct val="75000"/>
            </a:pPr>
            <a:r>
              <a:rPr lang="ru-RU" sz="11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ОПРЕДЕЛЕНИЕ МЕТОДОВ И МЕСТ </a:t>
            </a:r>
            <a:br>
              <a:rPr lang="ru-RU" sz="11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</a:br>
            <a:r>
              <a:rPr lang="ru-RU" sz="11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УХОДА (МАРШРУТИЗАЦИЯ)</a:t>
            </a:r>
          </a:p>
          <a:p>
            <a:pPr marL="335582" indent="-158265"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услуги и помощь на дому</a:t>
            </a:r>
          </a:p>
          <a:p>
            <a:pPr marL="335582" indent="-158265"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услуги и помощь в учреждениях</a:t>
            </a:r>
          </a:p>
          <a:p>
            <a:pPr marL="335582" indent="-158265"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endParaRPr lang="ru-RU" sz="11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335582" indent="-158265"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Социальные услуги, включая занятость</a:t>
            </a:r>
          </a:p>
          <a:p>
            <a:pPr marL="335582" indent="-158265"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Медицинская помощь, паллиатив, реабилитация и лекарства</a:t>
            </a:r>
          </a:p>
          <a:p>
            <a:pPr marL="335582" indent="-158265">
              <a:spcAft>
                <a:spcPts val="0"/>
              </a:spcAft>
              <a:buSzPct val="75000"/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Направление на МСЭ</a:t>
            </a:r>
          </a:p>
        </p:txBody>
      </p: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xmlns="" id="{FEEC62AF-50CB-4600-801C-B50514C39445}"/>
              </a:ext>
            </a:extLst>
          </p:cNvPr>
          <p:cNvCxnSpPr/>
          <p:nvPr/>
        </p:nvCxnSpPr>
        <p:spPr bwMode="auto">
          <a:xfrm>
            <a:off x="3932722" y="3177816"/>
            <a:ext cx="1661723" cy="0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1" name="Стрелка: вправо 50">
            <a:extLst>
              <a:ext uri="{FF2B5EF4-FFF2-40B4-BE49-F238E27FC236}">
                <a16:creationId xmlns:a16="http://schemas.microsoft.com/office/drawing/2014/main" xmlns="" id="{90ABC6B7-3CB9-406F-8305-B6BF91C24960}"/>
              </a:ext>
            </a:extLst>
          </p:cNvPr>
          <p:cNvSpPr/>
          <p:nvPr/>
        </p:nvSpPr>
        <p:spPr>
          <a:xfrm>
            <a:off x="2821808" y="1700808"/>
            <a:ext cx="941084" cy="1350931"/>
          </a:xfrm>
          <a:prstGeom prst="rightArrow">
            <a:avLst>
              <a:gd name="adj1" fmla="val 70654"/>
              <a:gd name="adj2" fmla="val 52817"/>
            </a:avLst>
          </a:prstGeom>
          <a:solidFill>
            <a:schemeClr val="bg1">
              <a:lumMod val="85000"/>
            </a:schemeClr>
          </a:solidFill>
        </p:spPr>
        <p:txBody>
          <a:bodyPr rtlCol="0" anchor="ctr">
            <a:noAutofit/>
          </a:bodyPr>
          <a:lstStyle/>
          <a:p>
            <a:pPr algn="l">
              <a:spcBef>
                <a:spcPct val="20000"/>
              </a:spcBef>
              <a:buClr>
                <a:srgbClr val="FFD200"/>
              </a:buClr>
              <a:buSzPct val="75000"/>
            </a:pPr>
            <a:endParaRPr lang="ru-RU" sz="923" dirty="0">
              <a:solidFill>
                <a:srgbClr val="6464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Стрелка: вправо 52">
            <a:extLst>
              <a:ext uri="{FF2B5EF4-FFF2-40B4-BE49-F238E27FC236}">
                <a16:creationId xmlns:a16="http://schemas.microsoft.com/office/drawing/2014/main" xmlns="" id="{BD3883FC-1499-4E02-B6E5-CCAE33B80213}"/>
              </a:ext>
            </a:extLst>
          </p:cNvPr>
          <p:cNvSpPr/>
          <p:nvPr/>
        </p:nvSpPr>
        <p:spPr>
          <a:xfrm>
            <a:off x="5770529" y="1700808"/>
            <a:ext cx="927829" cy="1350931"/>
          </a:xfrm>
          <a:prstGeom prst="rightArrow">
            <a:avLst>
              <a:gd name="adj1" fmla="val 70654"/>
              <a:gd name="adj2" fmla="val 52817"/>
            </a:avLst>
          </a:prstGeom>
          <a:solidFill>
            <a:schemeClr val="bg1">
              <a:lumMod val="85000"/>
            </a:schemeClr>
          </a:solidFill>
        </p:spPr>
        <p:txBody>
          <a:bodyPr rtlCol="0" anchor="ctr">
            <a:noAutofit/>
          </a:bodyPr>
          <a:lstStyle/>
          <a:p>
            <a:pPr algn="l">
              <a:spcBef>
                <a:spcPct val="20000"/>
              </a:spcBef>
              <a:buClr>
                <a:srgbClr val="FFD200"/>
              </a:buClr>
              <a:buSzPct val="75000"/>
            </a:pPr>
            <a:endParaRPr lang="ru-RU" sz="923" dirty="0">
              <a:solidFill>
                <a:srgbClr val="6464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4321B3F8-8ACA-4C3F-901F-A3A54E0E5F6B}"/>
              </a:ext>
            </a:extLst>
          </p:cNvPr>
          <p:cNvSpPr txBox="1"/>
          <p:nvPr/>
        </p:nvSpPr>
        <p:spPr>
          <a:xfrm>
            <a:off x="5796136" y="2274156"/>
            <a:ext cx="83637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277"/>
              </a:spcAft>
              <a:buSzPct val="75000"/>
            </a:pPr>
            <a:r>
              <a:rPr lang="ru-RU" sz="11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Программы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xmlns="" id="{A575E20E-1A3B-4C12-BCC6-1BA885088179}"/>
              </a:ext>
            </a:extLst>
          </p:cNvPr>
          <p:cNvSpPr/>
          <p:nvPr/>
        </p:nvSpPr>
        <p:spPr>
          <a:xfrm>
            <a:off x="1089901" y="2875002"/>
            <a:ext cx="163486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185"/>
              </a:spcAft>
              <a:buClr>
                <a:schemeClr val="accent2"/>
              </a:buClr>
              <a:buSzPct val="75000"/>
            </a:pPr>
            <a:r>
              <a:rPr lang="ru-RU" sz="10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Осуществляется мультидисциплинарной бригадой</a:t>
            </a: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xmlns="" id="{5C5EBE8C-0778-4A98-B301-3FBE5539C201}"/>
              </a:ext>
            </a:extLst>
          </p:cNvPr>
          <p:cNvSpPr/>
          <p:nvPr/>
        </p:nvSpPr>
        <p:spPr>
          <a:xfrm>
            <a:off x="7524328" y="5157192"/>
            <a:ext cx="14727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  <a:buClr>
                <a:srgbClr val="FFD200"/>
              </a:buClr>
              <a:buSzPct val="75000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Система тарифообразования</a:t>
            </a:r>
          </a:p>
        </p:txBody>
      </p:sp>
      <p:pic>
        <p:nvPicPr>
          <p:cNvPr id="58" name="Рисунок 57">
            <a:extLst>
              <a:ext uri="{FF2B5EF4-FFF2-40B4-BE49-F238E27FC236}">
                <a16:creationId xmlns:a16="http://schemas.microsoft.com/office/drawing/2014/main" xmlns="" id="{B66F6DF9-7EE0-4847-AB2B-7247A2BA24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77" y="1889772"/>
            <a:ext cx="515994" cy="515994"/>
          </a:xfrm>
          <a:prstGeom prst="rect">
            <a:avLst/>
          </a:prstGeom>
        </p:spPr>
      </p:pic>
      <p:sp>
        <p:nvSpPr>
          <p:cNvPr id="25" name="Заголовок 1">
            <a:extLst>
              <a:ext uri="{FF2B5EF4-FFF2-40B4-BE49-F238E27FC236}">
                <a16:creationId xmlns:a16="http://schemas.microsoft.com/office/drawing/2014/main" xmlns="" id="{AA51E60A-0A93-414E-8956-CB2C242DC3E1}"/>
              </a:ext>
            </a:extLst>
          </p:cNvPr>
          <p:cNvSpPr txBox="1">
            <a:spLocks/>
          </p:cNvSpPr>
          <p:nvPr/>
        </p:nvSpPr>
        <p:spPr>
          <a:xfrm>
            <a:off x="251521" y="5877272"/>
            <a:ext cx="8640959" cy="966172"/>
          </a:xfrm>
          <a:prstGeom prst="rect">
            <a:avLst/>
          </a:prstGeom>
        </p:spPr>
        <p:txBody>
          <a:bodyPr vert="horz" lIns="0" tIns="42203" rIns="0" bIns="42203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</a:pPr>
            <a:r>
              <a:rPr lang="ru-RU" sz="18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 процессе функционирования СДУ человек получает помощь и услуги, в соответствии с индивидуальными объективными потребностями, а участники СДУ непрерывно отслеживают текущее состояние человека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1DB9648-A012-4EC1-A472-CEF251031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0055" y="6467022"/>
            <a:ext cx="2057400" cy="365125"/>
          </a:xfrm>
        </p:spPr>
        <p:txBody>
          <a:bodyPr/>
          <a:lstStyle/>
          <a:p>
            <a:fld id="{FBB4EB2D-D22E-4EA7-85BB-A69C072CA73D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0EC96C8-943C-4C3B-83F5-CF2706F13770}"/>
              </a:ext>
            </a:extLst>
          </p:cNvPr>
          <p:cNvSpPr txBox="1"/>
          <p:nvPr/>
        </p:nvSpPr>
        <p:spPr>
          <a:xfrm>
            <a:off x="1041992" y="2301116"/>
            <a:ext cx="1729808" cy="4078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277"/>
              </a:spcAft>
              <a:buSzPct val="75000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Здравоохранение</a:t>
            </a:r>
          </a:p>
          <a:p>
            <a:pPr algn="ctr">
              <a:spcAft>
                <a:spcPts val="277"/>
              </a:spcAft>
              <a:buSzPct val="75000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Социальная помощь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23C86066-11B7-4F98-AF61-A0F33914137D}"/>
              </a:ext>
            </a:extLst>
          </p:cNvPr>
          <p:cNvSpPr txBox="1"/>
          <p:nvPr/>
        </p:nvSpPr>
        <p:spPr>
          <a:xfrm>
            <a:off x="2805922" y="2215897"/>
            <a:ext cx="74535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277"/>
              </a:spcAft>
              <a:buSzPct val="75000"/>
            </a:pPr>
            <a:r>
              <a:rPr lang="ru-RU" sz="10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Группы нуждаемости</a:t>
            </a:r>
          </a:p>
        </p:txBody>
      </p:sp>
      <p:pic>
        <p:nvPicPr>
          <p:cNvPr id="43" name="Рисунок 42">
            <a:extLst>
              <a:ext uri="{FF2B5EF4-FFF2-40B4-BE49-F238E27FC236}">
                <a16:creationId xmlns:a16="http://schemas.microsoft.com/office/drawing/2014/main" xmlns="" id="{F22C9EE6-D522-421B-845A-9DFC83E440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229200"/>
            <a:ext cx="360041" cy="36004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D3566CB-29D6-481B-95AA-5802E88DDDF8}"/>
              </a:ext>
            </a:extLst>
          </p:cNvPr>
          <p:cNvSpPr/>
          <p:nvPr/>
        </p:nvSpPr>
        <p:spPr>
          <a:xfrm>
            <a:off x="467544" y="5157192"/>
            <a:ext cx="14546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FFD200"/>
              </a:buClr>
              <a:buSzPct val="75000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Инфраструктура и обеспечение объектов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D8DE0BFC-5F54-4FC4-991C-EA1C46F4F58C}"/>
              </a:ext>
            </a:extLst>
          </p:cNvPr>
          <p:cNvSpPr/>
          <p:nvPr/>
        </p:nvSpPr>
        <p:spPr>
          <a:xfrm>
            <a:off x="2195736" y="5157192"/>
            <a:ext cx="1644707" cy="477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FFD200"/>
              </a:buClr>
              <a:buSzPct val="75000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Межведомственное взаимодействие</a:t>
            </a:r>
          </a:p>
        </p:txBody>
      </p:sp>
      <p:pic>
        <p:nvPicPr>
          <p:cNvPr id="10" name="Рисунок 9" descr="Повторить">
            <a:extLst>
              <a:ext uri="{FF2B5EF4-FFF2-40B4-BE49-F238E27FC236}">
                <a16:creationId xmlns:a16="http://schemas.microsoft.com/office/drawing/2014/main" xmlns="" id="{A4652C20-3BD2-4F4D-B3E5-7D74F3246F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763688" y="5157192"/>
            <a:ext cx="454372" cy="454372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3BAFC39D-F655-4A2E-8206-F48EAE7381DE}"/>
              </a:ext>
            </a:extLst>
          </p:cNvPr>
          <p:cNvSpPr/>
          <p:nvPr/>
        </p:nvSpPr>
        <p:spPr>
          <a:xfrm>
            <a:off x="4283968" y="5157192"/>
            <a:ext cx="16964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FFD200"/>
              </a:buClr>
              <a:buSzPct val="75000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Квалифицированные кадры</a:t>
            </a:r>
          </a:p>
        </p:txBody>
      </p:sp>
      <p:pic>
        <p:nvPicPr>
          <p:cNvPr id="13" name="Рисунок 12" descr="Группа">
            <a:extLst>
              <a:ext uri="{FF2B5EF4-FFF2-40B4-BE49-F238E27FC236}">
                <a16:creationId xmlns:a16="http://schemas.microsoft.com/office/drawing/2014/main" xmlns="" id="{2A9D655D-2963-49AF-A326-C30A101D76F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3779912" y="5157192"/>
            <a:ext cx="504056" cy="453237"/>
          </a:xfrm>
          <a:prstGeom prst="rect">
            <a:avLst/>
          </a:prstGeom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9A5B43E1-0854-4548-A05F-BEDCDA933B88}"/>
              </a:ext>
            </a:extLst>
          </p:cNvPr>
          <p:cNvSpPr/>
          <p:nvPr/>
        </p:nvSpPr>
        <p:spPr>
          <a:xfrm>
            <a:off x="6300192" y="5157192"/>
            <a:ext cx="12726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rgbClr val="FFD200"/>
              </a:buClr>
              <a:buSzPct val="75000"/>
            </a:pP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Система контроля качества</a:t>
            </a:r>
          </a:p>
        </p:txBody>
      </p:sp>
      <p:pic>
        <p:nvPicPr>
          <p:cNvPr id="16" name="Рисунок 15" descr="Знак одобрения">
            <a:extLst>
              <a:ext uri="{FF2B5EF4-FFF2-40B4-BE49-F238E27FC236}">
                <a16:creationId xmlns:a16="http://schemas.microsoft.com/office/drawing/2014/main" xmlns="" id="{E79DDC0C-2383-49A1-9AF0-0756CDBD013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868144" y="5085184"/>
            <a:ext cx="453238" cy="453238"/>
          </a:xfrm>
          <a:prstGeom prst="rect">
            <a:avLst/>
          </a:prstGeom>
        </p:spPr>
      </p:pic>
      <p:pic>
        <p:nvPicPr>
          <p:cNvPr id="18" name="Рисунок 17" descr="Рукопожатие">
            <a:extLst>
              <a:ext uri="{FF2B5EF4-FFF2-40B4-BE49-F238E27FC236}">
                <a16:creationId xmlns:a16="http://schemas.microsoft.com/office/drawing/2014/main" xmlns="" id="{B5D931B9-0314-4656-A1F2-1326F01FE09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7092280" y="5085184"/>
            <a:ext cx="519900" cy="519900"/>
          </a:xfrm>
          <a:prstGeom prst="rect">
            <a:avLst/>
          </a:prstGeom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3B9872B6-9CA6-46E0-AC96-EEBDCB518139}"/>
              </a:ext>
            </a:extLst>
          </p:cNvPr>
          <p:cNvCxnSpPr/>
          <p:nvPr/>
        </p:nvCxnSpPr>
        <p:spPr>
          <a:xfrm>
            <a:off x="153768" y="5085184"/>
            <a:ext cx="8666704" cy="0"/>
          </a:xfrm>
          <a:prstGeom prst="line">
            <a:avLst/>
          </a:prstGeom>
          <a:ln cmpd="dbl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71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0" grpId="0"/>
      <p:bldP spid="33" grpId="0" animBg="1"/>
      <p:bldP spid="34" grpId="0"/>
      <p:bldP spid="35" grpId="0" animBg="1"/>
      <p:bldP spid="38" grpId="0"/>
      <p:bldP spid="39" grpId="0"/>
      <p:bldP spid="47" grpId="0" animBg="1"/>
      <p:bldP spid="48" grpId="0" animBg="1"/>
      <p:bldP spid="49" grpId="0"/>
      <p:bldP spid="51" grpId="0" animBg="1"/>
      <p:bldP spid="53" grpId="0" animBg="1"/>
      <p:bldP spid="54" grpId="0"/>
      <p:bldP spid="55" grpId="0"/>
      <p:bldP spid="57" grpId="0"/>
      <p:bldP spid="25" grpId="0"/>
      <p:bldP spid="27" grpId="0"/>
      <p:bldP spid="28" grpId="0"/>
      <p:bldP spid="7" grpId="0"/>
      <p:bldP spid="8" grpId="0"/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392FC7-BC81-49D3-8D0C-DB7E601F4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88640"/>
            <a:ext cx="7886700" cy="469346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228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Основные направления проектных решений при разработке СДУ</a:t>
            </a:r>
          </a:p>
        </p:txBody>
      </p:sp>
      <p:graphicFrame>
        <p:nvGraphicFramePr>
          <p:cNvPr id="93" name="Таблица 92">
            <a:extLst>
              <a:ext uri="{FF2B5EF4-FFF2-40B4-BE49-F238E27FC236}">
                <a16:creationId xmlns:a16="http://schemas.microsoft.com/office/drawing/2014/main" xmlns="" id="{6701B7D5-3E86-4929-B504-E2F4FAC2D0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517508"/>
              </p:ext>
            </p:extLst>
          </p:nvPr>
        </p:nvGraphicFramePr>
        <p:xfrm>
          <a:off x="611561" y="1115345"/>
          <a:ext cx="7776864" cy="4952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xmlns="" val="4288430697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2237455503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1594086298"/>
                    </a:ext>
                  </a:extLst>
                </a:gridCol>
              </a:tblGrid>
              <a:tr h="15935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ahoma" panose="020B060403050404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Учреждения </a:t>
                      </a:r>
                      <a:r>
                        <a:rPr lang="ru-RU" alt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соцзащиты </a:t>
                      </a: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 специализированность,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 современность,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открытость,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качество</a:t>
                      </a: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Надомный уход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медицинский патронаж,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социальный патронаж,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поддержка семьи </a:t>
                      </a: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ahoma" panose="020B060403050404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Типизация </a:t>
                      </a:r>
                      <a:r>
                        <a:rPr lang="ru-RU" alt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и маршрутизация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определение индивидуальной нуждаемости и направления к месту получения </a:t>
                      </a:r>
                      <a:r>
                        <a:rPr lang="ru-RU" altLang="ru-RU" sz="14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соцуслуг</a:t>
                      </a: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 и медпомощи</a:t>
                      </a: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47279991"/>
                  </a:ext>
                </a:extLst>
              </a:tr>
              <a:tr h="16201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Обучение</a:t>
                      </a:r>
                      <a:r>
                        <a:rPr lang="en-US" alt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кадры</a:t>
                      </a:r>
                      <a:endParaRPr lang="ru-RU" alt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ahoma" panose="020B060403050404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обучение всех руководителей и специалистов пилотных субъектов РФ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новые программы дополнительного образования </a:t>
                      </a: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Организация межведомственного взаимодействия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Социальная защита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Здравоохранение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Транспорт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Образование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Культура и проч.</a:t>
                      </a: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Стандартизация </a:t>
                      </a:r>
                      <a:r>
                        <a:rPr lang="ru-RU" alt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ухода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стандарты качества помощи и ухода в стационарах и на дому</a:t>
                      </a: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6150478"/>
                  </a:ext>
                </a:extLst>
              </a:tr>
              <a:tr h="15677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Tahoma" panose="020B0604030504040204" pitchFamily="34" charset="0"/>
                        <a:cs typeface="Times New Roman" pitchFamily="18" charset="0"/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Информирование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изменение отношения к старости и к заботе о пожилом человеке</a:t>
                      </a: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1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ahoma" panose="020B060403050404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в учреждениях </a:t>
                      </a:r>
                      <a:r>
                        <a:rPr lang="ru-RU" altLang="ru-RU" sz="14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ahoma" panose="020B0604030504040204" pitchFamily="34" charset="0"/>
                          <a:cs typeface="Times New Roman" pitchFamily="18" charset="0"/>
                        </a:rPr>
                        <a:t>здравоохранения </a:t>
                      </a: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41059899"/>
                  </a:ext>
                </a:extLst>
              </a:tr>
            </a:tbl>
          </a:graphicData>
        </a:graphic>
      </p:graphicFrame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7E46C460-CF45-4D09-B114-A3866C4BBE19}"/>
              </a:ext>
            </a:extLst>
          </p:cNvPr>
          <p:cNvSpPr txBox="1"/>
          <p:nvPr/>
        </p:nvSpPr>
        <p:spPr>
          <a:xfrm>
            <a:off x="683568" y="4797152"/>
            <a:ext cx="23550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Паллиатив</a:t>
            </a:r>
          </a:p>
          <a:p>
            <a:pPr algn="ctr"/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уход в учреждениях (соцзащита и здравоохранение)</a:t>
            </a:r>
          </a:p>
          <a:p>
            <a:pPr algn="ctr"/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уход на дому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03A416F7-A995-473A-AC66-0BFF2A9C21F5}"/>
              </a:ext>
            </a:extLst>
          </p:cNvPr>
          <p:cNvSpPr txBox="1"/>
          <p:nvPr/>
        </p:nvSpPr>
        <p:spPr>
          <a:xfrm>
            <a:off x="5868144" y="4653136"/>
            <a:ext cx="2355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Реабилитация</a:t>
            </a:r>
            <a:endParaRPr lang="ru-RU" sz="14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96" name="Номер слайда 2">
            <a:extLst>
              <a:ext uri="{FF2B5EF4-FFF2-40B4-BE49-F238E27FC236}">
                <a16:creationId xmlns:a16="http://schemas.microsoft.com/office/drawing/2014/main" xmlns="" id="{A31D14E6-B09B-4CDD-9CB7-3A248EFD9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0055" y="6467022"/>
            <a:ext cx="2057400" cy="365125"/>
          </a:xfrm>
        </p:spPr>
        <p:txBody>
          <a:bodyPr/>
          <a:lstStyle/>
          <a:p>
            <a:fld id="{FBB4EB2D-D22E-4EA7-85BB-A69C072CA73D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396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entagon 29">
            <a:extLst>
              <a:ext uri="{FF2B5EF4-FFF2-40B4-BE49-F238E27FC236}">
                <a16:creationId xmlns:a16="http://schemas.microsoft.com/office/drawing/2014/main" xmlns="" id="{E33D45E3-16F5-4DB5-8A8B-A07600A32BFA}"/>
              </a:ext>
            </a:extLst>
          </p:cNvPr>
          <p:cNvSpPr/>
          <p:nvPr/>
        </p:nvSpPr>
        <p:spPr>
          <a:xfrm>
            <a:off x="2884925" y="4454539"/>
            <a:ext cx="1750735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Поэтапное дооснащение</a:t>
            </a:r>
            <a:b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учреждений СДУ на основе</a:t>
            </a:r>
            <a:b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целевой номенклатуры</a:t>
            </a:r>
          </a:p>
        </p:txBody>
      </p:sp>
      <p:sp>
        <p:nvSpPr>
          <p:cNvPr id="307" name="Pentagon 29">
            <a:extLst>
              <a:ext uri="{FF2B5EF4-FFF2-40B4-BE49-F238E27FC236}">
                <a16:creationId xmlns:a16="http://schemas.microsoft.com/office/drawing/2014/main" xmlns="" id="{2AAE48FE-EAC0-4AAC-AE01-34E520574DFF}"/>
              </a:ext>
            </a:extLst>
          </p:cNvPr>
          <p:cNvSpPr/>
          <p:nvPr/>
        </p:nvSpPr>
        <p:spPr>
          <a:xfrm>
            <a:off x="4681910" y="3607331"/>
            <a:ext cx="3624020" cy="2094241"/>
          </a:xfrm>
          <a:prstGeom prst="homePlate">
            <a:avLst>
              <a:gd name="adj" fmla="val 9732"/>
            </a:avLst>
          </a:prstGeom>
          <a:solidFill>
            <a:schemeClr val="accent3">
              <a:lumMod val="20000"/>
              <a:lumOff val="8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581773" algn="ctr" defTabSz="844083">
              <a:defRPr/>
            </a:pPr>
            <a:r>
              <a:rPr lang="ru-RU" sz="923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 функционирования всех элементов созданной региональной СДУ</a:t>
            </a:r>
          </a:p>
        </p:txBody>
      </p:sp>
      <p:sp>
        <p:nvSpPr>
          <p:cNvPr id="306" name="Pentagon 29">
            <a:extLst>
              <a:ext uri="{FF2B5EF4-FFF2-40B4-BE49-F238E27FC236}">
                <a16:creationId xmlns:a16="http://schemas.microsoft.com/office/drawing/2014/main" xmlns="" id="{76A0CB7F-70AA-4757-98AE-224F074077D5}"/>
              </a:ext>
            </a:extLst>
          </p:cNvPr>
          <p:cNvSpPr/>
          <p:nvPr/>
        </p:nvSpPr>
        <p:spPr>
          <a:xfrm>
            <a:off x="2847141" y="1402247"/>
            <a:ext cx="5446841" cy="2119238"/>
          </a:xfrm>
          <a:prstGeom prst="homePlate">
            <a:avLst>
              <a:gd name="adj" fmla="val 9732"/>
            </a:avLst>
          </a:prstGeom>
          <a:solidFill>
            <a:schemeClr val="accent3">
              <a:lumMod val="20000"/>
              <a:lumOff val="8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defRPr/>
            </a:pPr>
            <a:r>
              <a:rPr lang="ru-RU" sz="923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Мониторинг и методическая поддержка регионов при реализации</a:t>
            </a:r>
            <a:br>
              <a:rPr lang="ru-RU" sz="923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923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пилотного проекта</a:t>
            </a:r>
            <a:br>
              <a:rPr lang="ru-RU" sz="923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923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создании региональной модели СДУ</a:t>
            </a:r>
          </a:p>
        </p:txBody>
      </p:sp>
      <p:sp>
        <p:nvSpPr>
          <p:cNvPr id="21" name="Pentagon 29">
            <a:extLst>
              <a:ext uri="{FF2B5EF4-FFF2-40B4-BE49-F238E27FC236}">
                <a16:creationId xmlns:a16="http://schemas.microsoft.com/office/drawing/2014/main" xmlns="" id="{6C245690-A198-498B-AAA2-25B6D65DE8CB}"/>
              </a:ext>
            </a:extLst>
          </p:cNvPr>
          <p:cNvSpPr/>
          <p:nvPr/>
        </p:nvSpPr>
        <p:spPr>
          <a:xfrm>
            <a:off x="948122" y="938793"/>
            <a:ext cx="1960615" cy="432000"/>
          </a:xfrm>
          <a:prstGeom prst="homePlate">
            <a:avLst>
              <a:gd name="adj" fmla="val 22746"/>
            </a:avLst>
          </a:prstGeom>
          <a:solidFill>
            <a:schemeClr val="accent3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ru-RU" sz="83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 1. Диагностика ситуации и разработка методических решений</a:t>
            </a:r>
          </a:p>
        </p:txBody>
      </p:sp>
      <p:sp>
        <p:nvSpPr>
          <p:cNvPr id="19" name="AutoShape 21">
            <a:extLst>
              <a:ext uri="{FF2B5EF4-FFF2-40B4-BE49-F238E27FC236}">
                <a16:creationId xmlns:a16="http://schemas.microsoft.com/office/drawing/2014/main" xmlns="" id="{D8E0B631-FF7C-435A-9814-D41211DFDCD8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785648" y="938793"/>
            <a:ext cx="1948999" cy="432000"/>
          </a:xfrm>
          <a:prstGeom prst="chevron">
            <a:avLst>
              <a:gd name="adj" fmla="val 22923"/>
            </a:avLst>
          </a:prstGeom>
          <a:solidFill>
            <a:schemeClr val="accent3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defRPr/>
            </a:pPr>
            <a:r>
              <a:rPr lang="ru-RU" sz="831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 2. Внедрение решений</a:t>
            </a:r>
          </a:p>
        </p:txBody>
      </p:sp>
      <p:sp>
        <p:nvSpPr>
          <p:cNvPr id="18" name="AutoShape 21">
            <a:extLst>
              <a:ext uri="{FF2B5EF4-FFF2-40B4-BE49-F238E27FC236}">
                <a16:creationId xmlns:a16="http://schemas.microsoft.com/office/drawing/2014/main" xmlns="" id="{7977A041-303C-4F62-8111-6E4A4B054A2C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4635659" y="938793"/>
            <a:ext cx="1900863" cy="432000"/>
          </a:xfrm>
          <a:prstGeom prst="chevron">
            <a:avLst>
              <a:gd name="adj" fmla="val 22923"/>
            </a:avLst>
          </a:prstGeom>
          <a:solidFill>
            <a:schemeClr val="accent3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defRPr/>
            </a:pPr>
            <a:r>
              <a:rPr lang="ru-RU" sz="831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 3. Мониторинг реализации пилотного проекта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392FC7-BC81-49D3-8D0C-DB7E601F4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297"/>
            <a:ext cx="8231066" cy="34238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228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8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Основные этапы реализации пилотного проекта</a:t>
            </a:r>
          </a:p>
        </p:txBody>
      </p:sp>
      <p:sp>
        <p:nvSpPr>
          <p:cNvPr id="17" name="AutoShape 21">
            <a:extLst>
              <a:ext uri="{FF2B5EF4-FFF2-40B4-BE49-F238E27FC236}">
                <a16:creationId xmlns:a16="http://schemas.microsoft.com/office/drawing/2014/main" xmlns="" id="{DD02CF41-AB2D-4B68-A88A-D85383BE4930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6427368" y="938793"/>
            <a:ext cx="1941075" cy="432000"/>
          </a:xfrm>
          <a:prstGeom prst="chevron">
            <a:avLst>
              <a:gd name="adj" fmla="val 22923"/>
            </a:avLst>
          </a:prstGeom>
          <a:solidFill>
            <a:schemeClr val="accent3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defRPr/>
            </a:pPr>
            <a:r>
              <a:rPr lang="ru-RU" sz="831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 4. Подведение итогов пилотного проекта</a:t>
            </a: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xmlns="" id="{4F4FEB34-5E9B-4ACE-A0D2-14269001884E}"/>
              </a:ext>
            </a:extLst>
          </p:cNvPr>
          <p:cNvGrpSpPr/>
          <p:nvPr/>
        </p:nvGrpSpPr>
        <p:grpSpPr>
          <a:xfrm>
            <a:off x="957956" y="5746887"/>
            <a:ext cx="7361447" cy="289814"/>
            <a:chOff x="1037785" y="6037019"/>
            <a:chExt cx="7974901" cy="313965"/>
          </a:xfrm>
        </p:grpSpPr>
        <p:cxnSp>
          <p:nvCxnSpPr>
            <p:cNvPr id="22" name="Прямая со стрелкой 21">
              <a:extLst>
                <a:ext uri="{FF2B5EF4-FFF2-40B4-BE49-F238E27FC236}">
                  <a16:creationId xmlns:a16="http://schemas.microsoft.com/office/drawing/2014/main" xmlns="" id="{E252AD4B-CE41-4612-BFF1-3826F9A862FF}"/>
                </a:ext>
              </a:extLst>
            </p:cNvPr>
            <p:cNvCxnSpPr/>
            <p:nvPr/>
          </p:nvCxnSpPr>
          <p:spPr bwMode="auto">
            <a:xfrm>
              <a:off x="1037785" y="6212464"/>
              <a:ext cx="1980000" cy="0"/>
            </a:xfrm>
            <a:prstGeom prst="straightConnector1">
              <a:avLst/>
            </a:prstGeom>
            <a:solidFill>
              <a:srgbClr val="333333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3" name="Прямая со стрелкой 22">
              <a:extLst>
                <a:ext uri="{FF2B5EF4-FFF2-40B4-BE49-F238E27FC236}">
                  <a16:creationId xmlns:a16="http://schemas.microsoft.com/office/drawing/2014/main" xmlns="" id="{7E35D77D-2706-4253-9134-1ED50C824C1D}"/>
                </a:ext>
              </a:extLst>
            </p:cNvPr>
            <p:cNvCxnSpPr/>
            <p:nvPr/>
          </p:nvCxnSpPr>
          <p:spPr bwMode="auto">
            <a:xfrm>
              <a:off x="3041968" y="6212464"/>
              <a:ext cx="1980000" cy="0"/>
            </a:xfrm>
            <a:prstGeom prst="straightConnector1">
              <a:avLst/>
            </a:prstGeom>
            <a:solidFill>
              <a:srgbClr val="333333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4" name="Прямая со стрелкой 23">
              <a:extLst>
                <a:ext uri="{FF2B5EF4-FFF2-40B4-BE49-F238E27FC236}">
                  <a16:creationId xmlns:a16="http://schemas.microsoft.com/office/drawing/2014/main" xmlns="" id="{82D12AEC-CBD1-42E8-BE2B-F9897D8B2DC9}"/>
                </a:ext>
              </a:extLst>
            </p:cNvPr>
            <p:cNvCxnSpPr/>
            <p:nvPr/>
          </p:nvCxnSpPr>
          <p:spPr bwMode="auto">
            <a:xfrm>
              <a:off x="5039779" y="6212464"/>
              <a:ext cx="1980000" cy="0"/>
            </a:xfrm>
            <a:prstGeom prst="straightConnector1">
              <a:avLst/>
            </a:prstGeom>
            <a:solidFill>
              <a:srgbClr val="333333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25" name="Прямая со стрелкой 24">
              <a:extLst>
                <a:ext uri="{FF2B5EF4-FFF2-40B4-BE49-F238E27FC236}">
                  <a16:creationId xmlns:a16="http://schemas.microsoft.com/office/drawing/2014/main" xmlns="" id="{938AD9DA-0F0A-4F89-8CF1-2543CDDF9098}"/>
                </a:ext>
              </a:extLst>
            </p:cNvPr>
            <p:cNvCxnSpPr/>
            <p:nvPr/>
          </p:nvCxnSpPr>
          <p:spPr bwMode="auto">
            <a:xfrm>
              <a:off x="7032686" y="6212464"/>
              <a:ext cx="1980000" cy="0"/>
            </a:xfrm>
            <a:prstGeom prst="straightConnector1">
              <a:avLst/>
            </a:prstGeom>
            <a:solidFill>
              <a:srgbClr val="333333"/>
            </a:solidFill>
            <a:ln w="12700" cap="flat" cmpd="sng" algn="ctr">
              <a:solidFill>
                <a:schemeClr val="accent2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6C22C920-E9A6-4F26-8E7D-14CCCE9A51B7}"/>
                </a:ext>
              </a:extLst>
            </p:cNvPr>
            <p:cNvSpPr txBox="1"/>
            <p:nvPr/>
          </p:nvSpPr>
          <p:spPr>
            <a:xfrm>
              <a:off x="1660606" y="6073964"/>
              <a:ext cx="715473" cy="2770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277"/>
                </a:spcAft>
                <a:buSzPct val="75000"/>
              </a:pPr>
              <a:r>
                <a:rPr lang="ru-RU" sz="83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март 2018 –</a:t>
              </a:r>
              <a:br>
                <a:rPr lang="ru-RU" sz="83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r>
                <a:rPr lang="ru-RU" sz="83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декабрь 2018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BEA95301-61CD-473D-BB79-CC11DAADBDE8}"/>
                </a:ext>
              </a:extLst>
            </p:cNvPr>
            <p:cNvSpPr txBox="1"/>
            <p:nvPr/>
          </p:nvSpPr>
          <p:spPr>
            <a:xfrm>
              <a:off x="3621778" y="6073964"/>
              <a:ext cx="814460" cy="2770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277"/>
                </a:spcAft>
                <a:buSzPct val="75000"/>
              </a:pPr>
              <a:r>
                <a:rPr lang="ru-RU" sz="83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декабрь 2018 –</a:t>
              </a:r>
              <a:br>
                <a:rPr lang="ru-RU" sz="83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r>
                <a:rPr lang="ru-RU" sz="83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декабрь 2019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307DFD60-3928-4AAD-A806-D0B43460698A}"/>
                </a:ext>
              </a:extLst>
            </p:cNvPr>
            <p:cNvSpPr txBox="1"/>
            <p:nvPr/>
          </p:nvSpPr>
          <p:spPr>
            <a:xfrm>
              <a:off x="5733562" y="6070032"/>
              <a:ext cx="753678" cy="2770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277"/>
                </a:spcAft>
                <a:buSzPct val="75000"/>
              </a:pPr>
              <a:r>
                <a:rPr lang="ru-RU" sz="83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январь 2020 –</a:t>
              </a:r>
              <a:br>
                <a:rPr lang="ru-RU" sz="83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r>
                <a:rPr lang="ru-RU" sz="83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август 2020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DAACB4F8-EFB4-47A9-B451-E21684A974E6}"/>
                </a:ext>
              </a:extLst>
            </p:cNvPr>
            <p:cNvSpPr txBox="1"/>
            <p:nvPr/>
          </p:nvSpPr>
          <p:spPr>
            <a:xfrm>
              <a:off x="7654955" y="6037019"/>
              <a:ext cx="864820" cy="2770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277"/>
                </a:spcAft>
                <a:buSzPct val="75000"/>
              </a:pPr>
              <a:r>
                <a:rPr lang="ru-RU" sz="83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сентябрь 2020 –</a:t>
              </a:r>
              <a:br>
                <a:rPr lang="ru-RU" sz="83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</a:br>
              <a:r>
                <a:rPr lang="ru-RU" sz="83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декабрь 2020</a:t>
              </a:r>
            </a:p>
          </p:txBody>
        </p:sp>
      </p:grp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xmlns="" id="{BCDE448F-0466-4562-8BC5-C0D53CA99E4F}"/>
              </a:ext>
            </a:extLst>
          </p:cNvPr>
          <p:cNvCxnSpPr/>
          <p:nvPr/>
        </p:nvCxnSpPr>
        <p:spPr bwMode="auto">
          <a:xfrm>
            <a:off x="2807970" y="1385864"/>
            <a:ext cx="0" cy="4452923"/>
          </a:xfrm>
          <a:prstGeom prst="line">
            <a:avLst/>
          </a:prstGeom>
          <a:solidFill>
            <a:srgbClr val="333333"/>
          </a:solidFill>
          <a:ln w="12700" cap="flat" cmpd="sng" algn="ctr">
            <a:solidFill>
              <a:schemeClr val="accent3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xmlns="" id="{9178B580-C5DA-40D4-B18C-B396BE4498E9}"/>
              </a:ext>
            </a:extLst>
          </p:cNvPr>
          <p:cNvCxnSpPr/>
          <p:nvPr/>
        </p:nvCxnSpPr>
        <p:spPr bwMode="auto">
          <a:xfrm>
            <a:off x="4652104" y="1385864"/>
            <a:ext cx="0" cy="4452923"/>
          </a:xfrm>
          <a:prstGeom prst="line">
            <a:avLst/>
          </a:prstGeom>
          <a:solidFill>
            <a:srgbClr val="333333"/>
          </a:solidFill>
          <a:ln w="1270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xmlns="" id="{0A9F6B46-8C3E-49DC-85BB-EB18DED94DDF}"/>
              </a:ext>
            </a:extLst>
          </p:cNvPr>
          <p:cNvCxnSpPr/>
          <p:nvPr/>
        </p:nvCxnSpPr>
        <p:spPr bwMode="auto">
          <a:xfrm>
            <a:off x="6479796" y="1385864"/>
            <a:ext cx="0" cy="4452923"/>
          </a:xfrm>
          <a:prstGeom prst="line">
            <a:avLst/>
          </a:prstGeom>
          <a:solidFill>
            <a:srgbClr val="333333"/>
          </a:solidFill>
          <a:ln w="12700" cap="flat" cmpd="sng" algn="ctr">
            <a:solidFill>
              <a:schemeClr val="accent3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xmlns="" id="{22A74069-1E74-4E0A-8486-3DD1DD14FC23}"/>
              </a:ext>
            </a:extLst>
          </p:cNvPr>
          <p:cNvCxnSpPr/>
          <p:nvPr/>
        </p:nvCxnSpPr>
        <p:spPr bwMode="auto">
          <a:xfrm>
            <a:off x="8319402" y="1385864"/>
            <a:ext cx="0" cy="4452923"/>
          </a:xfrm>
          <a:prstGeom prst="line">
            <a:avLst/>
          </a:prstGeom>
          <a:solidFill>
            <a:srgbClr val="333333"/>
          </a:solidFill>
          <a:ln w="12700" cap="flat" cmpd="sng" algn="ctr">
            <a:solidFill>
              <a:schemeClr val="accent3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Прямая соединительная линия 150">
            <a:extLst>
              <a:ext uri="{FF2B5EF4-FFF2-40B4-BE49-F238E27FC236}">
                <a16:creationId xmlns:a16="http://schemas.microsoft.com/office/drawing/2014/main" xmlns="" id="{1F5920DD-3B10-47AC-854C-DBD3D22EB823}"/>
              </a:ext>
            </a:extLst>
          </p:cNvPr>
          <p:cNvCxnSpPr/>
          <p:nvPr/>
        </p:nvCxnSpPr>
        <p:spPr bwMode="auto">
          <a:xfrm>
            <a:off x="948125" y="1402247"/>
            <a:ext cx="0" cy="4284253"/>
          </a:xfrm>
          <a:prstGeom prst="line">
            <a:avLst/>
          </a:prstGeom>
          <a:solidFill>
            <a:srgbClr val="333333"/>
          </a:solidFill>
          <a:ln w="12700" cap="flat" cmpd="sng" algn="ctr">
            <a:solidFill>
              <a:schemeClr val="accent3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2" name="Pentagon 29">
            <a:extLst>
              <a:ext uri="{FF2B5EF4-FFF2-40B4-BE49-F238E27FC236}">
                <a16:creationId xmlns:a16="http://schemas.microsoft.com/office/drawing/2014/main" xmlns="" id="{E4D90682-602C-41A2-8BA6-E76AFAD38FAE}"/>
              </a:ext>
            </a:extLst>
          </p:cNvPr>
          <p:cNvSpPr/>
          <p:nvPr/>
        </p:nvSpPr>
        <p:spPr>
          <a:xfrm>
            <a:off x="999245" y="1404150"/>
            <a:ext cx="924018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defRPr/>
            </a:pP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методической базы СДУ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C847F401-A3D0-4BDF-BD1E-F0193B9696E7}"/>
              </a:ext>
            </a:extLst>
          </p:cNvPr>
          <p:cNvSpPr/>
          <p:nvPr/>
        </p:nvSpPr>
        <p:spPr>
          <a:xfrm rot="16200000">
            <a:off x="-282686" y="2326521"/>
            <a:ext cx="2126769" cy="2326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rtlCol="0" anchor="ctr">
            <a:noAutofit/>
          </a:bodyPr>
          <a:lstStyle/>
          <a:p>
            <a:pPr>
              <a:spcBef>
                <a:spcPct val="20000"/>
              </a:spcBef>
              <a:buClr>
                <a:srgbClr val="FFD200"/>
              </a:buClr>
              <a:buSzPct val="75000"/>
            </a:pPr>
            <a:r>
              <a:rPr lang="ru-RU" sz="923" dirty="0">
                <a:solidFill>
                  <a:srgbClr val="6464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НАДРЕГИОНАЛЬНЫЙ УРОВЕНЬ</a:t>
            </a:r>
          </a:p>
        </p:txBody>
      </p:sp>
      <p:sp>
        <p:nvSpPr>
          <p:cNvPr id="155" name="Прямоугольник 154">
            <a:extLst>
              <a:ext uri="{FF2B5EF4-FFF2-40B4-BE49-F238E27FC236}">
                <a16:creationId xmlns:a16="http://schemas.microsoft.com/office/drawing/2014/main" xmlns="" id="{4AEBAAD0-8F9C-41DD-B643-22A7521A42FE}"/>
              </a:ext>
            </a:extLst>
          </p:cNvPr>
          <p:cNvSpPr/>
          <p:nvPr/>
        </p:nvSpPr>
        <p:spPr>
          <a:xfrm rot="16200000">
            <a:off x="-284317" y="4520248"/>
            <a:ext cx="2130032" cy="2326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rtlCol="0" anchor="ctr">
            <a:noAutofit/>
          </a:bodyPr>
          <a:lstStyle/>
          <a:p>
            <a:pPr>
              <a:spcBef>
                <a:spcPct val="20000"/>
              </a:spcBef>
              <a:buClr>
                <a:srgbClr val="FFD200"/>
              </a:buClr>
              <a:buSzPct val="75000"/>
            </a:pPr>
            <a:r>
              <a:rPr lang="ru-RU" sz="923" dirty="0">
                <a:solidFill>
                  <a:srgbClr val="6464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РЕГИОНАЛЬНЫЙ УРОВЕНЬ</a:t>
            </a:r>
          </a:p>
        </p:txBody>
      </p:sp>
      <p:cxnSp>
        <p:nvCxnSpPr>
          <p:cNvPr id="156" name="Прямая соединительная линия 155">
            <a:extLst>
              <a:ext uri="{FF2B5EF4-FFF2-40B4-BE49-F238E27FC236}">
                <a16:creationId xmlns:a16="http://schemas.microsoft.com/office/drawing/2014/main" xmlns="" id="{C0F9312C-D24F-423B-B769-B642174AD92E}"/>
              </a:ext>
            </a:extLst>
          </p:cNvPr>
          <p:cNvCxnSpPr>
            <a:cxnSpLocks/>
          </p:cNvCxnSpPr>
          <p:nvPr/>
        </p:nvCxnSpPr>
        <p:spPr bwMode="auto">
          <a:xfrm flipH="1">
            <a:off x="999244" y="3560734"/>
            <a:ext cx="7277538" cy="0"/>
          </a:xfrm>
          <a:prstGeom prst="line">
            <a:avLst/>
          </a:prstGeom>
          <a:solidFill>
            <a:srgbClr val="333333"/>
          </a:solidFill>
          <a:ln w="12700" cap="flat" cmpd="sng" algn="ctr">
            <a:solidFill>
              <a:schemeClr val="accent3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Pentagon 29">
            <a:extLst>
              <a:ext uri="{FF2B5EF4-FFF2-40B4-BE49-F238E27FC236}">
                <a16:creationId xmlns:a16="http://schemas.microsoft.com/office/drawing/2014/main" xmlns="" id="{EFBB18D2-29AA-4676-8FBE-F4B2AA9A0261}"/>
              </a:ext>
            </a:extLst>
          </p:cNvPr>
          <p:cNvSpPr/>
          <p:nvPr/>
        </p:nvSpPr>
        <p:spPr>
          <a:xfrm>
            <a:off x="1923265" y="3602732"/>
            <a:ext cx="2712395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4083">
              <a:defRPr/>
            </a:pP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Адаптация методических решений СДУ с учетом специфики каждого региона</a:t>
            </a:r>
          </a:p>
        </p:txBody>
      </p:sp>
      <p:sp>
        <p:nvSpPr>
          <p:cNvPr id="161" name="Pentagon 29">
            <a:extLst>
              <a:ext uri="{FF2B5EF4-FFF2-40B4-BE49-F238E27FC236}">
                <a16:creationId xmlns:a16="http://schemas.microsoft.com/office/drawing/2014/main" xmlns="" id="{1A323216-9EE9-4943-82ED-16ACFB3899CE}"/>
              </a:ext>
            </a:extLst>
          </p:cNvPr>
          <p:cNvSpPr/>
          <p:nvPr/>
        </p:nvSpPr>
        <p:spPr>
          <a:xfrm>
            <a:off x="1923263" y="4028693"/>
            <a:ext cx="884706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defRPr/>
            </a:pP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Запуск </a:t>
            </a:r>
            <a:r>
              <a:rPr lang="ru-RU" sz="738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координацион-ного</a:t>
            </a: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центра</a:t>
            </a:r>
          </a:p>
        </p:txBody>
      </p:sp>
      <p:sp>
        <p:nvSpPr>
          <p:cNvPr id="175" name="Pentagon 29">
            <a:extLst>
              <a:ext uri="{FF2B5EF4-FFF2-40B4-BE49-F238E27FC236}">
                <a16:creationId xmlns:a16="http://schemas.microsoft.com/office/drawing/2014/main" xmlns="" id="{A0ACD967-811D-4384-BB1E-28FAE0851CAA}"/>
              </a:ext>
            </a:extLst>
          </p:cNvPr>
          <p:cNvSpPr/>
          <p:nvPr/>
        </p:nvSpPr>
        <p:spPr>
          <a:xfrm>
            <a:off x="991236" y="1826048"/>
            <a:ext cx="924018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defRPr/>
            </a:pP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 системы обучения</a:t>
            </a:r>
          </a:p>
        </p:txBody>
      </p:sp>
      <p:sp>
        <p:nvSpPr>
          <p:cNvPr id="178" name="Pentagon 29">
            <a:extLst>
              <a:ext uri="{FF2B5EF4-FFF2-40B4-BE49-F238E27FC236}">
                <a16:creationId xmlns:a16="http://schemas.microsoft.com/office/drawing/2014/main" xmlns="" id="{BA17718A-8311-4AEF-98D9-886E0F1B005C}"/>
              </a:ext>
            </a:extLst>
          </p:cNvPr>
          <p:cNvSpPr/>
          <p:nvPr/>
        </p:nvSpPr>
        <p:spPr>
          <a:xfrm>
            <a:off x="1547664" y="2242291"/>
            <a:ext cx="1227098" cy="432000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defRPr/>
            </a:pPr>
            <a:r>
              <a:rPr lang="ru-RU" sz="692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 Программы работы с каждым учреждением</a:t>
            </a:r>
          </a:p>
        </p:txBody>
      </p:sp>
      <p:sp>
        <p:nvSpPr>
          <p:cNvPr id="179" name="Pentagon 29">
            <a:extLst>
              <a:ext uri="{FF2B5EF4-FFF2-40B4-BE49-F238E27FC236}">
                <a16:creationId xmlns:a16="http://schemas.microsoft.com/office/drawing/2014/main" xmlns="" id="{7B579830-C01D-4E74-8823-16DD82289A2A}"/>
              </a:ext>
            </a:extLst>
          </p:cNvPr>
          <p:cNvSpPr/>
          <p:nvPr/>
        </p:nvSpPr>
        <p:spPr>
          <a:xfrm>
            <a:off x="1865871" y="2697913"/>
            <a:ext cx="924018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defRPr/>
            </a:pP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Разработка системы оценка качества</a:t>
            </a:r>
          </a:p>
        </p:txBody>
      </p:sp>
      <p:sp>
        <p:nvSpPr>
          <p:cNvPr id="186" name="Pentagon 29">
            <a:extLst>
              <a:ext uri="{FF2B5EF4-FFF2-40B4-BE49-F238E27FC236}">
                <a16:creationId xmlns:a16="http://schemas.microsoft.com/office/drawing/2014/main" xmlns="" id="{1BB1D881-4F22-4D3D-B091-0DEEF9EF0D6E}"/>
              </a:ext>
            </a:extLst>
          </p:cNvPr>
          <p:cNvSpPr/>
          <p:nvPr/>
        </p:nvSpPr>
        <p:spPr>
          <a:xfrm>
            <a:off x="1880007" y="4869160"/>
            <a:ext cx="1248054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defRPr/>
            </a:pP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Реализация программы комплексного обучения вовлеченных в СДУ </a:t>
            </a:r>
          </a:p>
        </p:txBody>
      </p:sp>
      <p:sp>
        <p:nvSpPr>
          <p:cNvPr id="190" name="Pentagon 29">
            <a:extLst>
              <a:ext uri="{FF2B5EF4-FFF2-40B4-BE49-F238E27FC236}">
                <a16:creationId xmlns:a16="http://schemas.microsoft.com/office/drawing/2014/main" xmlns="" id="{3C4AE47C-28FC-4108-8843-B4479325E862}"/>
              </a:ext>
            </a:extLst>
          </p:cNvPr>
          <p:cNvSpPr/>
          <p:nvPr/>
        </p:nvSpPr>
        <p:spPr>
          <a:xfrm>
            <a:off x="2849257" y="3123318"/>
            <a:ext cx="1348854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lnSpc>
                <a:spcPts val="831"/>
              </a:lnSpc>
              <a:defRPr/>
            </a:pP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Подготовка предложений по совершенствованию межведомственного взаимодействия</a:t>
            </a:r>
          </a:p>
        </p:txBody>
      </p:sp>
      <p:pic>
        <p:nvPicPr>
          <p:cNvPr id="201" name="Рисунок 200">
            <a:extLst>
              <a:ext uri="{FF2B5EF4-FFF2-40B4-BE49-F238E27FC236}">
                <a16:creationId xmlns:a16="http://schemas.microsoft.com/office/drawing/2014/main" xmlns="" id="{98F0E420-93BE-4233-921B-4F4E3AF9994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564" y="4128385"/>
            <a:ext cx="232615" cy="23261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02" name="Рисунок 201">
            <a:extLst>
              <a:ext uri="{FF2B5EF4-FFF2-40B4-BE49-F238E27FC236}">
                <a16:creationId xmlns:a16="http://schemas.microsoft.com/office/drawing/2014/main" xmlns="" id="{01683EF2-0CF3-4DEE-97D1-C16BDB7EC84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914" y="1495739"/>
            <a:ext cx="232615" cy="232615"/>
          </a:xfrm>
          <a:prstGeom prst="rect">
            <a:avLst/>
          </a:prstGeom>
          <a:noFill/>
        </p:spPr>
      </p:pic>
      <p:pic>
        <p:nvPicPr>
          <p:cNvPr id="205" name="Рисунок 204">
            <a:extLst>
              <a:ext uri="{FF2B5EF4-FFF2-40B4-BE49-F238E27FC236}">
                <a16:creationId xmlns:a16="http://schemas.microsoft.com/office/drawing/2014/main" xmlns="" id="{675EDB75-3451-4FA1-9F06-855B01A62BA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975083"/>
            <a:ext cx="232615" cy="232615"/>
          </a:xfrm>
          <a:prstGeom prst="rect">
            <a:avLst/>
          </a:prstGeom>
          <a:noFill/>
        </p:spPr>
      </p:pic>
      <p:pic>
        <p:nvPicPr>
          <p:cNvPr id="206" name="Рисунок 205">
            <a:extLst>
              <a:ext uri="{FF2B5EF4-FFF2-40B4-BE49-F238E27FC236}">
                <a16:creationId xmlns:a16="http://schemas.microsoft.com/office/drawing/2014/main" xmlns="" id="{77441EEE-7CD7-4B77-BC9B-6A54DC0405F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758" y="2353910"/>
            <a:ext cx="232615" cy="232615"/>
          </a:xfrm>
          <a:prstGeom prst="rect">
            <a:avLst/>
          </a:prstGeom>
          <a:noFill/>
        </p:spPr>
      </p:pic>
      <p:pic>
        <p:nvPicPr>
          <p:cNvPr id="285" name="Рисунок 284">
            <a:extLst>
              <a:ext uri="{FF2B5EF4-FFF2-40B4-BE49-F238E27FC236}">
                <a16:creationId xmlns:a16="http://schemas.microsoft.com/office/drawing/2014/main" xmlns="" id="{655A8EFC-F0EA-466E-A013-8C9D8CCD2AD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758" y="2780157"/>
            <a:ext cx="232615" cy="232615"/>
          </a:xfrm>
          <a:prstGeom prst="rect">
            <a:avLst/>
          </a:prstGeom>
          <a:noFill/>
        </p:spPr>
      </p:pic>
      <p:pic>
        <p:nvPicPr>
          <p:cNvPr id="286" name="Рисунок 285">
            <a:extLst>
              <a:ext uri="{FF2B5EF4-FFF2-40B4-BE49-F238E27FC236}">
                <a16:creationId xmlns:a16="http://schemas.microsoft.com/office/drawing/2014/main" xmlns="" id="{0276EBC7-6254-4EB5-B44F-C735B4AD44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841" y="5371719"/>
            <a:ext cx="232615" cy="232615"/>
          </a:xfrm>
          <a:prstGeom prst="rect">
            <a:avLst/>
          </a:prstGeom>
          <a:noFill/>
        </p:spPr>
      </p:pic>
      <p:sp>
        <p:nvSpPr>
          <p:cNvPr id="287" name="Pentagon 29">
            <a:extLst>
              <a:ext uri="{FF2B5EF4-FFF2-40B4-BE49-F238E27FC236}">
                <a16:creationId xmlns:a16="http://schemas.microsoft.com/office/drawing/2014/main" xmlns="" id="{861A86B6-2611-4AA9-8CEA-D891F91B457F}"/>
              </a:ext>
            </a:extLst>
          </p:cNvPr>
          <p:cNvSpPr/>
          <p:nvPr/>
        </p:nvSpPr>
        <p:spPr>
          <a:xfrm>
            <a:off x="1863018" y="5297797"/>
            <a:ext cx="929724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defRPr/>
            </a:pP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 региональной модели СДУ</a:t>
            </a:r>
          </a:p>
        </p:txBody>
      </p:sp>
      <p:pic>
        <p:nvPicPr>
          <p:cNvPr id="288" name="Рисунок 287">
            <a:extLst>
              <a:ext uri="{FF2B5EF4-FFF2-40B4-BE49-F238E27FC236}">
                <a16:creationId xmlns:a16="http://schemas.microsoft.com/office/drawing/2014/main" xmlns="" id="{FE0CA1C3-99A6-4B85-A6AE-57791301DEC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970" y="5374635"/>
            <a:ext cx="232615" cy="232615"/>
          </a:xfrm>
          <a:prstGeom prst="rect">
            <a:avLst/>
          </a:prstGeom>
          <a:noFill/>
        </p:spPr>
      </p:pic>
      <p:pic>
        <p:nvPicPr>
          <p:cNvPr id="289" name="Рисунок 288">
            <a:extLst>
              <a:ext uri="{FF2B5EF4-FFF2-40B4-BE49-F238E27FC236}">
                <a16:creationId xmlns:a16="http://schemas.microsoft.com/office/drawing/2014/main" xmlns="" id="{0F377621-3C23-4008-A491-7512D476EF9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659" y="4551479"/>
            <a:ext cx="232615" cy="2326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pic>
      <p:pic>
        <p:nvPicPr>
          <p:cNvPr id="290" name="Рисунок 289">
            <a:extLst>
              <a:ext uri="{FF2B5EF4-FFF2-40B4-BE49-F238E27FC236}">
                <a16:creationId xmlns:a16="http://schemas.microsoft.com/office/drawing/2014/main" xmlns="" id="{82097571-5E37-433B-82D4-DA4B49698B5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688" y="4544608"/>
            <a:ext cx="232615" cy="2326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pic>
      <p:pic>
        <p:nvPicPr>
          <p:cNvPr id="291" name="Рисунок 290">
            <a:extLst>
              <a:ext uri="{FF2B5EF4-FFF2-40B4-BE49-F238E27FC236}">
                <a16:creationId xmlns:a16="http://schemas.microsoft.com/office/drawing/2014/main" xmlns="" id="{60504A50-24D3-489D-9868-81ADABB7CEA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135" y="4551479"/>
            <a:ext cx="232615" cy="232615"/>
          </a:xfrm>
          <a:prstGeom prst="rect">
            <a:avLst/>
          </a:prstGeom>
        </p:spPr>
      </p:pic>
      <p:sp>
        <p:nvSpPr>
          <p:cNvPr id="292" name="Pentagon 29">
            <a:extLst>
              <a:ext uri="{FF2B5EF4-FFF2-40B4-BE49-F238E27FC236}">
                <a16:creationId xmlns:a16="http://schemas.microsoft.com/office/drawing/2014/main" xmlns="" id="{C3C82510-21C4-4CF1-8327-0EBFB740BE51}"/>
              </a:ext>
            </a:extLst>
          </p:cNvPr>
          <p:cNvSpPr/>
          <p:nvPr/>
        </p:nvSpPr>
        <p:spPr>
          <a:xfrm>
            <a:off x="3275457" y="4027360"/>
            <a:ext cx="1354287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44083">
              <a:defRPr/>
            </a:pP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Запуск Интернет-сайта и «Горячей линии» СДУ</a:t>
            </a:r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85218CA4-C7F3-42B1-8361-3C8A499A634A}"/>
              </a:ext>
            </a:extLst>
          </p:cNvPr>
          <p:cNvGrpSpPr/>
          <p:nvPr/>
        </p:nvGrpSpPr>
        <p:grpSpPr>
          <a:xfrm>
            <a:off x="4689833" y="4115031"/>
            <a:ext cx="232615" cy="232615"/>
            <a:chOff x="6021866" y="3877919"/>
            <a:chExt cx="216000" cy="216000"/>
          </a:xfrm>
        </p:grpSpPr>
        <p:pic>
          <p:nvPicPr>
            <p:cNvPr id="293" name="Рисунок 292">
              <a:extLst>
                <a:ext uri="{FF2B5EF4-FFF2-40B4-BE49-F238E27FC236}">
                  <a16:creationId xmlns:a16="http://schemas.microsoft.com/office/drawing/2014/main" xmlns="" id="{9A611EFE-34A9-4AE1-A11D-AC050EC7CD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21866" y="3877919"/>
              <a:ext cx="216000" cy="216000"/>
            </a:xfrm>
            <a:prstGeom prst="rect">
              <a:avLst/>
            </a:prstGeom>
          </p:spPr>
        </p:pic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xmlns="" id="{B98E37E9-221E-4228-9D1F-813E412510B6}"/>
                </a:ext>
              </a:extLst>
            </p:cNvPr>
            <p:cNvSpPr txBox="1"/>
            <p:nvPr/>
          </p:nvSpPr>
          <p:spPr>
            <a:xfrm>
              <a:off x="6063479" y="3954393"/>
              <a:ext cx="120570" cy="5275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277"/>
                </a:spcAft>
                <a:buSzPct val="75000"/>
              </a:pPr>
              <a:r>
                <a:rPr lang="en-US" sz="369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WWW</a:t>
              </a:r>
              <a:endParaRPr lang="ru-RU" sz="369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295" name="Рисунок 294">
            <a:extLst>
              <a:ext uri="{FF2B5EF4-FFF2-40B4-BE49-F238E27FC236}">
                <a16:creationId xmlns:a16="http://schemas.microsoft.com/office/drawing/2014/main" xmlns="" id="{E426FB2C-27FA-4653-8669-BEB74EB2577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951" y="4128385"/>
            <a:ext cx="232615" cy="232615"/>
          </a:xfrm>
          <a:prstGeom prst="rect">
            <a:avLst/>
          </a:prstGeom>
          <a:noFill/>
        </p:spPr>
      </p:pic>
      <p:sp>
        <p:nvSpPr>
          <p:cNvPr id="296" name="Pentagon 29">
            <a:extLst>
              <a:ext uri="{FF2B5EF4-FFF2-40B4-BE49-F238E27FC236}">
                <a16:creationId xmlns:a16="http://schemas.microsoft.com/office/drawing/2014/main" xmlns="" id="{0044C2DF-8A70-44AC-A73A-124800476741}"/>
              </a:ext>
            </a:extLst>
          </p:cNvPr>
          <p:cNvSpPr/>
          <p:nvPr/>
        </p:nvSpPr>
        <p:spPr>
          <a:xfrm>
            <a:off x="3241379" y="5293558"/>
            <a:ext cx="1394280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831"/>
              </a:lnSpc>
              <a:defRPr/>
            </a:pP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Создание системы межведомственного взаимодействия</a:t>
            </a:r>
          </a:p>
        </p:txBody>
      </p:sp>
      <p:pic>
        <p:nvPicPr>
          <p:cNvPr id="297" name="Рисунок 296">
            <a:extLst>
              <a:ext uri="{FF2B5EF4-FFF2-40B4-BE49-F238E27FC236}">
                <a16:creationId xmlns:a16="http://schemas.microsoft.com/office/drawing/2014/main" xmlns="" id="{78293404-DD44-4AB2-8E79-BB466C858CC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226" y="3205053"/>
            <a:ext cx="232615" cy="232615"/>
          </a:xfrm>
          <a:prstGeom prst="rect">
            <a:avLst/>
          </a:prstGeom>
          <a:noFill/>
        </p:spPr>
      </p:pic>
      <p:sp>
        <p:nvSpPr>
          <p:cNvPr id="298" name="Pentagon 29">
            <a:extLst>
              <a:ext uri="{FF2B5EF4-FFF2-40B4-BE49-F238E27FC236}">
                <a16:creationId xmlns:a16="http://schemas.microsoft.com/office/drawing/2014/main" xmlns="" id="{6E45DD6A-0438-4ACA-AF00-5B6F8145F504}"/>
              </a:ext>
            </a:extLst>
          </p:cNvPr>
          <p:cNvSpPr/>
          <p:nvPr/>
        </p:nvSpPr>
        <p:spPr>
          <a:xfrm>
            <a:off x="7374768" y="5293833"/>
            <a:ext cx="929724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defRPr/>
            </a:pPr>
            <a:r>
              <a:rPr lang="ru-RU" sz="692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 план развития СДУ региона после 2020 г.</a:t>
            </a:r>
          </a:p>
        </p:txBody>
      </p:sp>
      <p:pic>
        <p:nvPicPr>
          <p:cNvPr id="299" name="Рисунок 298">
            <a:extLst>
              <a:ext uri="{FF2B5EF4-FFF2-40B4-BE49-F238E27FC236}">
                <a16:creationId xmlns:a16="http://schemas.microsoft.com/office/drawing/2014/main" xmlns="" id="{F1B23AFD-4EBF-4BE7-954A-5FB0A3FC92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380" y="5391665"/>
            <a:ext cx="232615" cy="232615"/>
          </a:xfrm>
          <a:prstGeom prst="rect">
            <a:avLst/>
          </a:prstGeom>
          <a:noFill/>
        </p:spPr>
      </p:pic>
      <p:pic>
        <p:nvPicPr>
          <p:cNvPr id="300" name="Рисунок 299">
            <a:extLst>
              <a:ext uri="{FF2B5EF4-FFF2-40B4-BE49-F238E27FC236}">
                <a16:creationId xmlns:a16="http://schemas.microsoft.com/office/drawing/2014/main" xmlns="" id="{DDBE1D97-C918-473C-95C3-16776CB1080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340" y="1878284"/>
            <a:ext cx="232615" cy="232615"/>
          </a:xfrm>
          <a:prstGeom prst="rect">
            <a:avLst/>
          </a:prstGeom>
          <a:noFill/>
        </p:spPr>
      </p:pic>
      <p:sp>
        <p:nvSpPr>
          <p:cNvPr id="302" name="Pentagon 29">
            <a:extLst>
              <a:ext uri="{FF2B5EF4-FFF2-40B4-BE49-F238E27FC236}">
                <a16:creationId xmlns:a16="http://schemas.microsoft.com/office/drawing/2014/main" xmlns="" id="{A60F2BBC-805A-42EA-9F90-A07A393E40EA}"/>
              </a:ext>
            </a:extLst>
          </p:cNvPr>
          <p:cNvSpPr/>
          <p:nvPr/>
        </p:nvSpPr>
        <p:spPr>
          <a:xfrm>
            <a:off x="7371458" y="4873375"/>
            <a:ext cx="929724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692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 отчета региона по результатам проекта</a:t>
            </a:r>
          </a:p>
        </p:txBody>
      </p:sp>
      <p:pic>
        <p:nvPicPr>
          <p:cNvPr id="303" name="Рисунок 302">
            <a:extLst>
              <a:ext uri="{FF2B5EF4-FFF2-40B4-BE49-F238E27FC236}">
                <a16:creationId xmlns:a16="http://schemas.microsoft.com/office/drawing/2014/main" xmlns="" id="{C044B38E-6C36-4C71-B7B7-BB1020DA19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403" y="4962846"/>
            <a:ext cx="232615" cy="232615"/>
          </a:xfrm>
          <a:prstGeom prst="rect">
            <a:avLst/>
          </a:prstGeom>
          <a:noFill/>
        </p:spPr>
      </p:pic>
      <p:sp>
        <p:nvSpPr>
          <p:cNvPr id="304" name="Pentagon 29">
            <a:extLst>
              <a:ext uri="{FF2B5EF4-FFF2-40B4-BE49-F238E27FC236}">
                <a16:creationId xmlns:a16="http://schemas.microsoft.com/office/drawing/2014/main" xmlns="" id="{5322A619-3F2F-40AD-943F-2B07F4259E51}"/>
              </a:ext>
            </a:extLst>
          </p:cNvPr>
          <p:cNvSpPr/>
          <p:nvPr/>
        </p:nvSpPr>
        <p:spPr>
          <a:xfrm>
            <a:off x="7164288" y="3117949"/>
            <a:ext cx="1129694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692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 рекомендаций по СДУ для всех </a:t>
            </a:r>
            <a:r>
              <a:rPr lang="ru-RU" sz="692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регионов РФ</a:t>
            </a:r>
            <a:endParaRPr lang="ru-RU" sz="692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05" name="Рисунок 304">
            <a:extLst>
              <a:ext uri="{FF2B5EF4-FFF2-40B4-BE49-F238E27FC236}">
                <a16:creationId xmlns:a16="http://schemas.microsoft.com/office/drawing/2014/main" xmlns="" id="{61755CA9-8A51-4358-8DEE-AB8B56031C0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290" y="3205053"/>
            <a:ext cx="232615" cy="232615"/>
          </a:xfrm>
          <a:prstGeom prst="rect">
            <a:avLst/>
          </a:prstGeom>
          <a:noFill/>
          <a:ln>
            <a:solidFill>
              <a:schemeClr val="tx1">
                <a:lumMod val="20000"/>
                <a:lumOff val="80000"/>
              </a:schemeClr>
            </a:solidFill>
          </a:ln>
        </p:spPr>
      </p:pic>
      <p:grpSp>
        <p:nvGrpSpPr>
          <p:cNvPr id="69" name="Группа 68">
            <a:extLst>
              <a:ext uri="{FF2B5EF4-FFF2-40B4-BE49-F238E27FC236}">
                <a16:creationId xmlns:a16="http://schemas.microsoft.com/office/drawing/2014/main" xmlns="" id="{FAEA1C46-916C-4DF2-B11B-9B89FDFD6122}"/>
              </a:ext>
            </a:extLst>
          </p:cNvPr>
          <p:cNvGrpSpPr/>
          <p:nvPr/>
        </p:nvGrpSpPr>
        <p:grpSpPr>
          <a:xfrm>
            <a:off x="4705336" y="1435451"/>
            <a:ext cx="2639286" cy="383567"/>
            <a:chOff x="5112521" y="3646595"/>
            <a:chExt cx="2859226" cy="415531"/>
          </a:xfrm>
        </p:grpSpPr>
        <p:pic>
          <p:nvPicPr>
            <p:cNvPr id="67" name="Рисунок 66">
              <a:extLst>
                <a:ext uri="{FF2B5EF4-FFF2-40B4-BE49-F238E27FC236}">
                  <a16:creationId xmlns:a16="http://schemas.microsoft.com/office/drawing/2014/main" xmlns="" id="{D5ECE632-F4D6-4696-9D14-A2617FC1E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2521" y="3664270"/>
              <a:ext cx="365923" cy="365923"/>
            </a:xfrm>
            <a:prstGeom prst="rect">
              <a:avLst/>
            </a:prstGeom>
            <a:noFill/>
          </p:spPr>
        </p:pic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9F939B08-64EC-431D-AFE0-BC109AE81159}"/>
                </a:ext>
              </a:extLst>
            </p:cNvPr>
            <p:cNvSpPr txBox="1"/>
            <p:nvPr/>
          </p:nvSpPr>
          <p:spPr>
            <a:xfrm>
              <a:off x="5531606" y="3646595"/>
              <a:ext cx="2440141" cy="4155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277"/>
                </a:spcAft>
                <a:buSzPct val="75000"/>
              </a:pPr>
              <a:r>
                <a:rPr lang="ru-RU" sz="83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После завершения Этапа 2 в регионах будет создана вся инфраструктура функционирования СДУ </a:t>
              </a:r>
            </a:p>
          </p:txBody>
        </p:sp>
      </p:grpSp>
      <p:sp>
        <p:nvSpPr>
          <p:cNvPr id="64" name="Pentagon 29">
            <a:extLst>
              <a:ext uri="{FF2B5EF4-FFF2-40B4-BE49-F238E27FC236}">
                <a16:creationId xmlns:a16="http://schemas.microsoft.com/office/drawing/2014/main" xmlns="" id="{40A753BB-6D52-42BE-A43D-CB942B6DD559}"/>
              </a:ext>
            </a:extLst>
          </p:cNvPr>
          <p:cNvSpPr/>
          <p:nvPr/>
        </p:nvSpPr>
        <p:spPr>
          <a:xfrm>
            <a:off x="2204045" y="4450882"/>
            <a:ext cx="924018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Медицинский патронаж</a:t>
            </a:r>
          </a:p>
        </p:txBody>
      </p:sp>
      <p:sp>
        <p:nvSpPr>
          <p:cNvPr id="301" name="Pentagon 29">
            <a:extLst>
              <a:ext uri="{FF2B5EF4-FFF2-40B4-BE49-F238E27FC236}">
                <a16:creationId xmlns:a16="http://schemas.microsoft.com/office/drawing/2014/main" xmlns="" id="{45D416CE-5790-4C50-8CA1-3F139CBADEED}"/>
              </a:ext>
            </a:extLst>
          </p:cNvPr>
          <p:cNvSpPr/>
          <p:nvPr/>
        </p:nvSpPr>
        <p:spPr>
          <a:xfrm>
            <a:off x="1425575" y="4453114"/>
            <a:ext cx="884706" cy="398769"/>
          </a:xfrm>
          <a:prstGeom prst="homePlate">
            <a:avLst>
              <a:gd name="adj" fmla="val 22746"/>
            </a:avLst>
          </a:prstGeo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bg1"/>
            </a:solidFill>
          </a:ln>
        </p:spPr>
        <p:txBody>
          <a:bodyPr rot="0" spcFirstLastPara="0" vertOverflow="overflow" horzOverflow="overflow" vert="horz" wrap="square" lIns="84406" tIns="42203" rIns="84406" bIns="4220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44083">
              <a:defRPr/>
            </a:pPr>
            <a:r>
              <a:rPr lang="ru-RU" sz="7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Социальный патронаж</a:t>
            </a:r>
          </a:p>
        </p:txBody>
      </p:sp>
      <p:sp>
        <p:nvSpPr>
          <p:cNvPr id="70" name="Номер слайда 2">
            <a:extLst>
              <a:ext uri="{FF2B5EF4-FFF2-40B4-BE49-F238E27FC236}">
                <a16:creationId xmlns:a16="http://schemas.microsoft.com/office/drawing/2014/main" xmlns="" id="{C7020BB5-46E4-4A48-A240-D50DABD4A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0055" y="6467022"/>
            <a:ext cx="2057400" cy="365125"/>
          </a:xfrm>
        </p:spPr>
        <p:txBody>
          <a:bodyPr/>
          <a:lstStyle/>
          <a:p>
            <a:fld id="{FBB4EB2D-D22E-4EA7-85BB-A69C072CA73D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CD6027A-FEF7-4191-B064-674481161AB0}"/>
              </a:ext>
            </a:extLst>
          </p:cNvPr>
          <p:cNvSpPr/>
          <p:nvPr/>
        </p:nvSpPr>
        <p:spPr>
          <a:xfrm>
            <a:off x="990746" y="6105080"/>
            <a:ext cx="8153254" cy="4783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5F0DBD1-6792-4C1B-9E5C-9780728BF553}"/>
              </a:ext>
            </a:extLst>
          </p:cNvPr>
          <p:cNvSpPr txBox="1"/>
          <p:nvPr/>
        </p:nvSpPr>
        <p:spPr>
          <a:xfrm>
            <a:off x="1115616" y="6074132"/>
            <a:ext cx="792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реализации пилотного проекта используется максимум существующих ресурсов, располагаемый в пилотных регионах</a:t>
            </a:r>
          </a:p>
        </p:txBody>
      </p:sp>
    </p:spTree>
    <p:extLst>
      <p:ext uri="{BB962C8B-B14F-4D97-AF65-F5344CB8AC3E}">
        <p14:creationId xmlns:p14="http://schemas.microsoft.com/office/powerpoint/2010/main" val="414559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307" grpId="0" animBg="1"/>
      <p:bldP spid="306" grpId="0" animBg="1"/>
      <p:bldP spid="21" grpId="0" animBg="1"/>
      <p:bldP spid="19" grpId="0" animBg="1"/>
      <p:bldP spid="18" grpId="0" animBg="1"/>
      <p:bldP spid="17" grpId="0" animBg="1"/>
      <p:bldP spid="152" grpId="0" animBg="1"/>
      <p:bldP spid="4" grpId="0" animBg="1"/>
      <p:bldP spid="155" grpId="0" animBg="1"/>
      <p:bldP spid="159" grpId="0" animBg="1"/>
      <p:bldP spid="161" grpId="0" animBg="1"/>
      <p:bldP spid="175" grpId="0" animBg="1"/>
      <p:bldP spid="178" grpId="0" animBg="1"/>
      <p:bldP spid="179" grpId="0" animBg="1"/>
      <p:bldP spid="186" grpId="0" animBg="1"/>
      <p:bldP spid="190" grpId="0" animBg="1"/>
      <p:bldP spid="287" grpId="0" animBg="1"/>
      <p:bldP spid="292" grpId="0" animBg="1"/>
      <p:bldP spid="296" grpId="0" animBg="1"/>
      <p:bldP spid="298" grpId="0" animBg="1"/>
      <p:bldP spid="302" grpId="0" animBg="1"/>
      <p:bldP spid="304" grpId="0" animBg="1"/>
      <p:bldP spid="64" grpId="0" animBg="1"/>
      <p:bldP spid="301" grpId="0" animBg="1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xmlns="" id="{3C3A82F2-DA59-41EF-A0F8-30C7B77D5D0C}"/>
              </a:ext>
            </a:extLst>
          </p:cNvPr>
          <p:cNvCxnSpPr>
            <a:cxnSpLocks/>
          </p:cNvCxnSpPr>
          <p:nvPr/>
        </p:nvCxnSpPr>
        <p:spPr bwMode="auto">
          <a:xfrm>
            <a:off x="2595121" y="4611344"/>
            <a:ext cx="441488" cy="1484839"/>
          </a:xfrm>
          <a:prstGeom prst="line">
            <a:avLst/>
          </a:prstGeom>
          <a:noFill/>
          <a:ln w="222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0B9886F8-FF3E-4D75-8CD1-BC07571D9441}"/>
              </a:ext>
            </a:extLst>
          </p:cNvPr>
          <p:cNvCxnSpPr>
            <a:cxnSpLocks/>
          </p:cNvCxnSpPr>
          <p:nvPr/>
        </p:nvCxnSpPr>
        <p:spPr bwMode="auto">
          <a:xfrm>
            <a:off x="2061697" y="2981220"/>
            <a:ext cx="487456" cy="1544010"/>
          </a:xfrm>
          <a:prstGeom prst="line">
            <a:avLst/>
          </a:prstGeom>
          <a:noFill/>
          <a:ln w="222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F697C26A-A948-41BE-AA47-52DC14DA1C57}"/>
              </a:ext>
            </a:extLst>
          </p:cNvPr>
          <p:cNvCxnSpPr>
            <a:cxnSpLocks/>
          </p:cNvCxnSpPr>
          <p:nvPr/>
        </p:nvCxnSpPr>
        <p:spPr bwMode="auto">
          <a:xfrm>
            <a:off x="1619672" y="1552918"/>
            <a:ext cx="429776" cy="1381616"/>
          </a:xfrm>
          <a:prstGeom prst="line">
            <a:avLst/>
          </a:prstGeom>
          <a:noFill/>
          <a:ln w="222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392FC7-BC81-49D3-8D0C-DB7E601F4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88640"/>
            <a:ext cx="7886700" cy="469346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3228" rIns="0" bIns="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28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Организация реализации пилотного проекта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A4C91B60-81E8-47E9-AED9-DFCEB38EF403}"/>
              </a:ext>
            </a:extLst>
          </p:cNvPr>
          <p:cNvSpPr txBox="1"/>
          <p:nvPr/>
        </p:nvSpPr>
        <p:spPr>
          <a:xfrm rot="1053346">
            <a:off x="1536321" y="1035113"/>
            <a:ext cx="170496" cy="1860923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>
              <a:spcAft>
                <a:spcPts val="277"/>
              </a:spcAft>
              <a:buSzPct val="75000"/>
            </a:pPr>
            <a:r>
              <a:rPr lang="ru-RU" sz="1108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Федеральный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D3126ACA-C9DD-47A7-88E6-09987ACE1A77}"/>
              </a:ext>
            </a:extLst>
          </p:cNvPr>
          <p:cNvSpPr txBox="1"/>
          <p:nvPr/>
        </p:nvSpPr>
        <p:spPr>
          <a:xfrm rot="1020163">
            <a:off x="1095941" y="2549163"/>
            <a:ext cx="170496" cy="1860923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>
              <a:spcAft>
                <a:spcPts val="277"/>
              </a:spcAft>
              <a:buSzPct val="75000"/>
            </a:pPr>
            <a:r>
              <a:rPr lang="ru-RU" sz="1108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Надрегиональный</a:t>
            </a:r>
            <a:endParaRPr lang="ru-RU" sz="1108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06D08C91-1818-4681-A64D-2C9821828ADC}"/>
              </a:ext>
            </a:extLst>
          </p:cNvPr>
          <p:cNvSpPr txBox="1"/>
          <p:nvPr/>
        </p:nvSpPr>
        <p:spPr>
          <a:xfrm rot="1045553">
            <a:off x="670385" y="3987890"/>
            <a:ext cx="170496" cy="1860923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>
              <a:spcAft>
                <a:spcPts val="277"/>
              </a:spcAft>
              <a:buSzPct val="75000"/>
            </a:pPr>
            <a:r>
              <a:rPr lang="ru-RU" sz="1108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Региональный</a:t>
            </a:r>
          </a:p>
        </p:txBody>
      </p:sp>
      <p:sp>
        <p:nvSpPr>
          <p:cNvPr id="8" name="Прямоугольный треугольник 7">
            <a:extLst>
              <a:ext uri="{FF2B5EF4-FFF2-40B4-BE49-F238E27FC236}">
                <a16:creationId xmlns:a16="http://schemas.microsoft.com/office/drawing/2014/main" xmlns="" id="{14725788-956A-4725-B316-17E5D4CDFF84}"/>
              </a:ext>
            </a:extLst>
          </p:cNvPr>
          <p:cNvSpPr/>
          <p:nvPr/>
        </p:nvSpPr>
        <p:spPr>
          <a:xfrm flipV="1">
            <a:off x="315626" y="1845174"/>
            <a:ext cx="1160030" cy="3690558"/>
          </a:xfrm>
          <a:prstGeom prst="rtTriangle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rtlCol="0" anchor="ctr">
            <a:noAutofit/>
          </a:bodyPr>
          <a:lstStyle/>
          <a:p>
            <a:pPr marL="158265" indent="-158265">
              <a:spcBef>
                <a:spcPct val="20000"/>
              </a:spcBef>
              <a:buClr>
                <a:srgbClr val="FFD200"/>
              </a:buClr>
              <a:buSzPct val="75000"/>
              <a:buFont typeface="Arial" charset="0"/>
              <a:buChar char="►"/>
            </a:pPr>
            <a:endParaRPr lang="ru-RU" sz="923" dirty="0">
              <a:solidFill>
                <a:srgbClr val="64646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B083AEF-E1CB-4331-B557-AF097E862338}"/>
              </a:ext>
            </a:extLst>
          </p:cNvPr>
          <p:cNvSpPr txBox="1"/>
          <p:nvPr/>
        </p:nvSpPr>
        <p:spPr>
          <a:xfrm>
            <a:off x="359509" y="1553129"/>
            <a:ext cx="1138303" cy="2557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77"/>
              </a:spcAft>
              <a:buSzPct val="75000"/>
            </a:pPr>
            <a:r>
              <a:rPr lang="ru-RU" sz="831" dirty="0">
                <a:solidFill>
                  <a:srgbClr val="64646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Степень обобщения результатов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30E75A5D-9353-475A-85B9-B1E527B85858}"/>
              </a:ext>
            </a:extLst>
          </p:cNvPr>
          <p:cNvSpPr txBox="1"/>
          <p:nvPr/>
        </p:nvSpPr>
        <p:spPr>
          <a:xfrm>
            <a:off x="3433697" y="1357949"/>
            <a:ext cx="113830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77"/>
              </a:spcAft>
              <a:buSzPct val="75000"/>
            </a:pPr>
            <a:r>
              <a:rPr lang="ru-RU" sz="1600" dirty="0">
                <a:solidFill>
                  <a:schemeClr val="accent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Задачи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BC20B799-2325-46D1-B7DB-9A08C2A53112}"/>
              </a:ext>
            </a:extLst>
          </p:cNvPr>
          <p:cNvCxnSpPr/>
          <p:nvPr/>
        </p:nvCxnSpPr>
        <p:spPr bwMode="auto">
          <a:xfrm flipV="1">
            <a:off x="2456145" y="2896577"/>
            <a:ext cx="6247385" cy="30600"/>
          </a:xfrm>
          <a:prstGeom prst="line">
            <a:avLst/>
          </a:prstGeom>
          <a:noFill/>
          <a:ln w="9525" cap="flat" cmpd="sng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B1DBDD80-5D47-4AAF-A3FF-2670260E77C3}"/>
              </a:ext>
            </a:extLst>
          </p:cNvPr>
          <p:cNvCxnSpPr/>
          <p:nvPr/>
        </p:nvCxnSpPr>
        <p:spPr bwMode="auto">
          <a:xfrm flipV="1">
            <a:off x="2925763" y="4473469"/>
            <a:ext cx="5748923" cy="30600"/>
          </a:xfrm>
          <a:prstGeom prst="line">
            <a:avLst/>
          </a:prstGeom>
          <a:noFill/>
          <a:ln w="9525" cap="flat" cmpd="sng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xmlns="" id="{2EE23739-E831-419F-9E66-A88B6FE9ADFE}"/>
              </a:ext>
            </a:extLst>
          </p:cNvPr>
          <p:cNvCxnSpPr>
            <a:cxnSpLocks/>
          </p:cNvCxnSpPr>
          <p:nvPr/>
        </p:nvCxnSpPr>
        <p:spPr bwMode="auto">
          <a:xfrm>
            <a:off x="3427917" y="6092795"/>
            <a:ext cx="5246769" cy="0"/>
          </a:xfrm>
          <a:prstGeom prst="line">
            <a:avLst/>
          </a:prstGeom>
          <a:noFill/>
          <a:ln w="9525" cap="flat" cmpd="sng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7DF7340C-ED0A-4289-AB11-8FD847D521D4}"/>
              </a:ext>
            </a:extLst>
          </p:cNvPr>
          <p:cNvSpPr txBox="1"/>
          <p:nvPr/>
        </p:nvSpPr>
        <p:spPr>
          <a:xfrm>
            <a:off x="6277903" y="1357949"/>
            <a:ext cx="124642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77"/>
              </a:spcAft>
              <a:buSzPct val="75000"/>
            </a:pPr>
            <a:r>
              <a:rPr lang="ru-RU" sz="1600" dirty="0">
                <a:solidFill>
                  <a:schemeClr val="accent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Исполнители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DE9F555D-550B-4F3A-BC78-C9E29A2CF845}"/>
              </a:ext>
            </a:extLst>
          </p:cNvPr>
          <p:cNvSpPr txBox="1"/>
          <p:nvPr/>
        </p:nvSpPr>
        <p:spPr>
          <a:xfrm>
            <a:off x="7771339" y="1357949"/>
            <a:ext cx="113830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277"/>
              </a:spcAft>
              <a:buSzPct val="75000"/>
            </a:pPr>
            <a:r>
              <a:rPr lang="ru-RU" sz="1600" dirty="0">
                <a:solidFill>
                  <a:schemeClr val="accent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Сроки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45ED23C1-D398-490B-99BE-C3AA874F91F5}"/>
              </a:ext>
            </a:extLst>
          </p:cNvPr>
          <p:cNvSpPr/>
          <p:nvPr/>
        </p:nvSpPr>
        <p:spPr>
          <a:xfrm>
            <a:off x="6084168" y="1916832"/>
            <a:ext cx="127358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6730387" algn="l"/>
                <a:tab pos="6813623" algn="l"/>
              </a:tabLst>
            </a:pPr>
            <a:r>
              <a:rPr lang="ru-RU" sz="105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Минтруд России</a:t>
            </a:r>
          </a:p>
          <a:p>
            <a:pPr>
              <a:spcAft>
                <a:spcPts val="0"/>
              </a:spcAft>
              <a:tabLst>
                <a:tab pos="6730387" algn="l"/>
                <a:tab pos="6813623" algn="l"/>
              </a:tabLst>
            </a:pPr>
            <a:r>
              <a:rPr lang="ru-RU" sz="105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Минздрав России</a:t>
            </a:r>
          </a:p>
          <a:p>
            <a:pPr>
              <a:spcAft>
                <a:spcPts val="0"/>
              </a:spcAft>
              <a:tabLst>
                <a:tab pos="6730387" algn="l"/>
                <a:tab pos="6813623" algn="l"/>
              </a:tabLst>
            </a:pPr>
            <a:endParaRPr lang="ru-RU" sz="105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spcAft>
                <a:spcPts val="0"/>
              </a:spcAft>
              <a:tabLst>
                <a:tab pos="6730387" algn="l"/>
                <a:tab pos="6813623" algn="l"/>
              </a:tabLst>
            </a:pPr>
            <a:r>
              <a:rPr lang="ru-RU" sz="105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Рабочая группа ФОИВ</a:t>
            </a:r>
          </a:p>
        </p:txBody>
      </p:sp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3D13930A-DE69-40C3-B59E-BC418975CFA1}"/>
              </a:ext>
            </a:extLst>
          </p:cNvPr>
          <p:cNvSpPr/>
          <p:nvPr/>
        </p:nvSpPr>
        <p:spPr>
          <a:xfrm>
            <a:off x="2051720" y="1916832"/>
            <a:ext cx="3460249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11021" indent="-211021">
              <a:spcBef>
                <a:spcPts val="554"/>
              </a:spcBef>
              <a:buFont typeface="+mj-lt"/>
              <a:buAutoNum type="arabicPeriod"/>
            </a:pPr>
            <a:r>
              <a:rPr lang="ru-RU" sz="11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Совершенствование методических подходов к внедрению и функционированию СДУ</a:t>
            </a:r>
          </a:p>
          <a:p>
            <a:pPr marL="211021" indent="-211021">
              <a:spcBef>
                <a:spcPts val="554"/>
              </a:spcBef>
              <a:buFont typeface="+mj-lt"/>
              <a:buAutoNum type="arabicPeriod"/>
            </a:pPr>
            <a:r>
              <a:rPr lang="ru-RU" sz="11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Анализ опыта пилотных регионов</a:t>
            </a:r>
          </a:p>
          <a:p>
            <a:pPr marL="211021" indent="-211021">
              <a:spcBef>
                <a:spcPts val="554"/>
              </a:spcBef>
              <a:buFont typeface="+mj-lt"/>
              <a:buAutoNum type="arabicPeriod"/>
            </a:pPr>
            <a:r>
              <a:rPr lang="ru-RU" sz="11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Контроль реализации пилотного проекта</a:t>
            </a: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E452DB63-02AE-44D3-AAA4-24AC4AC42740}"/>
              </a:ext>
            </a:extLst>
          </p:cNvPr>
          <p:cNvSpPr/>
          <p:nvPr/>
        </p:nvSpPr>
        <p:spPr>
          <a:xfrm>
            <a:off x="7763487" y="2056684"/>
            <a:ext cx="113830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6730387" algn="l"/>
                <a:tab pos="6813623" algn="l"/>
              </a:tabLst>
            </a:pPr>
            <a:r>
              <a:rPr lang="ru-RU" sz="11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2018 – 2020 гг.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B5665D44-3575-4364-AE8B-CF457D7671D2}"/>
              </a:ext>
            </a:extLst>
          </p:cNvPr>
          <p:cNvSpPr/>
          <p:nvPr/>
        </p:nvSpPr>
        <p:spPr>
          <a:xfrm>
            <a:off x="5890984" y="3304371"/>
            <a:ext cx="19121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7058" defTabSz="726849">
              <a:spcAft>
                <a:spcPts val="0"/>
              </a:spcAft>
              <a:buClr>
                <a:schemeClr val="accent1"/>
              </a:buClr>
              <a:buSzPct val="75000"/>
              <a:defRPr/>
            </a:pPr>
            <a:r>
              <a:rPr kumimoji="1" lang="ru-RU" sz="9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БФ «Старость в радость»</a:t>
            </a:r>
          </a:p>
          <a:p>
            <a:pPr marL="167058" defTabSz="726849">
              <a:spcAft>
                <a:spcPts val="0"/>
              </a:spcAft>
              <a:buClr>
                <a:schemeClr val="accent1"/>
              </a:buClr>
              <a:buSzPct val="75000"/>
              <a:defRPr/>
            </a:pPr>
            <a:r>
              <a:rPr kumimoji="1" lang="ru-RU" sz="9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АНО АСИ</a:t>
            </a:r>
          </a:p>
          <a:p>
            <a:pPr marL="167058" defTabSz="726849">
              <a:spcAft>
                <a:spcPts val="0"/>
              </a:spcAft>
              <a:buClr>
                <a:schemeClr val="accent1"/>
              </a:buClr>
              <a:buSzPct val="75000"/>
              <a:defRPr/>
            </a:pPr>
            <a:r>
              <a:rPr kumimoji="1" lang="ru-RU" sz="9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Задействованные учреждения и подразделения Минздрава</a:t>
            </a:r>
          </a:p>
          <a:p>
            <a:pPr marL="167058" defTabSz="726849">
              <a:spcAft>
                <a:spcPts val="0"/>
              </a:spcAft>
              <a:buClr>
                <a:schemeClr val="accent1"/>
              </a:buClr>
              <a:buSzPct val="75000"/>
              <a:defRPr/>
            </a:pPr>
            <a:r>
              <a:rPr kumimoji="1" lang="ru-RU" sz="9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Задействованные учреждения и подразделения Минздрава</a:t>
            </a: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0A479F59-21BD-4E45-9406-042863E9541F}"/>
              </a:ext>
            </a:extLst>
          </p:cNvPr>
          <p:cNvSpPr/>
          <p:nvPr/>
        </p:nvSpPr>
        <p:spPr>
          <a:xfrm>
            <a:off x="7719525" y="3640860"/>
            <a:ext cx="113830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6730387" algn="l"/>
                <a:tab pos="6813623" algn="l"/>
              </a:tabLst>
            </a:pPr>
            <a:r>
              <a:rPr lang="ru-RU" sz="10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2018 – 2020 гг.</a:t>
            </a: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xmlns="" id="{B8CDD328-8A52-4C1A-82E4-A8FED1051ED4}"/>
              </a:ext>
            </a:extLst>
          </p:cNvPr>
          <p:cNvSpPr/>
          <p:nvPr/>
        </p:nvSpPr>
        <p:spPr>
          <a:xfrm>
            <a:off x="1444006" y="3221284"/>
            <a:ext cx="3720522" cy="113107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11021" indent="-211021">
              <a:spcBef>
                <a:spcPts val="554"/>
              </a:spcBef>
              <a:buFont typeface="+mj-lt"/>
              <a:buAutoNum type="arabicPeriod"/>
            </a:pPr>
            <a:r>
              <a:rPr lang="ru-RU" sz="105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Контроль хода реализации этапов проекта</a:t>
            </a:r>
          </a:p>
          <a:p>
            <a:pPr marL="211021" indent="-211021">
              <a:spcBef>
                <a:spcPts val="554"/>
              </a:spcBef>
              <a:buFont typeface="+mj-lt"/>
              <a:buAutoNum type="arabicPeriod"/>
            </a:pPr>
            <a:r>
              <a:rPr lang="ru-RU" sz="105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Методическая поддержка пилотных регионов, координация их действий и обеспечение обмена опытом </a:t>
            </a:r>
          </a:p>
          <a:p>
            <a:pPr marL="211021" indent="-211021">
              <a:spcBef>
                <a:spcPts val="554"/>
              </a:spcBef>
              <a:buFont typeface="+mj-lt"/>
              <a:buAutoNum type="arabicPeriod"/>
            </a:pPr>
            <a:r>
              <a:rPr lang="ru-RU" sz="105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Разработка системы обучения персонала в СДУ</a:t>
            </a:r>
          </a:p>
          <a:p>
            <a:pPr marL="211021" indent="-211021">
              <a:spcBef>
                <a:spcPts val="554"/>
              </a:spcBef>
              <a:buFont typeface="+mj-lt"/>
              <a:buAutoNum type="arabicPeriod" startAt="4"/>
            </a:pPr>
            <a:r>
              <a:rPr lang="ru-RU" sz="105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Система обучения и информирования граждан о СДУ</a:t>
            </a: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5103793F-7C06-4861-B334-B65296AFAC54}"/>
              </a:ext>
            </a:extLst>
          </p:cNvPr>
          <p:cNvSpPr/>
          <p:nvPr/>
        </p:nvSpPr>
        <p:spPr>
          <a:xfrm>
            <a:off x="7719525" y="5217897"/>
            <a:ext cx="113830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6730387" algn="l"/>
                <a:tab pos="6813623" algn="l"/>
              </a:tabLst>
            </a:pPr>
            <a:r>
              <a:rPr lang="ru-RU" sz="10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2018 – 2020 гг</a:t>
            </a:r>
            <a:r>
              <a:rPr lang="ru-RU" sz="83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D43C16ED-8010-4574-BDAA-2C3AF2EA13F2}"/>
              </a:ext>
            </a:extLst>
          </p:cNvPr>
          <p:cNvSpPr/>
          <p:nvPr/>
        </p:nvSpPr>
        <p:spPr>
          <a:xfrm>
            <a:off x="6015647" y="5018824"/>
            <a:ext cx="1662817" cy="475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26849">
              <a:spcAft>
                <a:spcPts val="0"/>
              </a:spcAft>
              <a:buClr>
                <a:schemeClr val="accent1"/>
              </a:buClr>
              <a:buSzPct val="75000"/>
            </a:pPr>
            <a:r>
              <a:rPr kumimoji="1" lang="ru-RU" sz="83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Органы исполнительной власти субъектов Российской Федерации (пилотные регионы)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xmlns="" id="{5EB97FEC-F07D-412E-9B3A-1F5C8CACAF67}"/>
              </a:ext>
            </a:extLst>
          </p:cNvPr>
          <p:cNvSpPr/>
          <p:nvPr/>
        </p:nvSpPr>
        <p:spPr>
          <a:xfrm>
            <a:off x="911351" y="4787130"/>
            <a:ext cx="4283795" cy="126188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11021" indent="-211021">
              <a:spcBef>
                <a:spcPts val="554"/>
              </a:spcBef>
              <a:buFont typeface="+mj-lt"/>
              <a:buAutoNum type="arabicPeriod"/>
            </a:pPr>
            <a:r>
              <a:rPr lang="ru-RU" sz="11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Реализация мероприятий по созданию региональной СДУ, содержащихся в «дорожных картах» пилотных регионов</a:t>
            </a:r>
          </a:p>
          <a:p>
            <a:pPr marL="211021" indent="-211021">
              <a:spcBef>
                <a:spcPts val="554"/>
              </a:spcBef>
              <a:buFont typeface="+mj-lt"/>
              <a:buAutoNum type="arabicPeriod"/>
            </a:pPr>
            <a:r>
              <a:rPr lang="ru-RU" sz="11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Своевременное выделение финансирования из регионального бюджета</a:t>
            </a:r>
          </a:p>
          <a:p>
            <a:pPr marL="211021" indent="-211021">
              <a:spcBef>
                <a:spcPts val="554"/>
              </a:spcBef>
              <a:buFont typeface="+mj-lt"/>
              <a:buAutoNum type="arabicPeriod"/>
            </a:pPr>
            <a:r>
              <a:rPr lang="ru-RU" sz="11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Подготовка по результатам пилотного проекта программы дальнейшего развития СДУ региона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xmlns="" id="{90A5DE06-165F-487A-AC83-CC54EEE608BD}"/>
              </a:ext>
            </a:extLst>
          </p:cNvPr>
          <p:cNvSpPr/>
          <p:nvPr/>
        </p:nvSpPr>
        <p:spPr>
          <a:xfrm>
            <a:off x="359508" y="841787"/>
            <a:ext cx="83151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Реализация пилотного проекта по созданию региональных СДУ будет осуществляться в рамках трехуровневой системы</a:t>
            </a:r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xmlns="" id="{6B3A36E6-D9EC-4D2D-BFED-84B01D1534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069" y="3585106"/>
            <a:ext cx="232615" cy="232615"/>
          </a:xfrm>
          <a:prstGeom prst="rect">
            <a:avLst/>
          </a:prstGeom>
          <a:noFill/>
        </p:spPr>
      </p:pic>
      <p:pic>
        <p:nvPicPr>
          <p:cNvPr id="41" name="Рисунок 40">
            <a:extLst>
              <a:ext uri="{FF2B5EF4-FFF2-40B4-BE49-F238E27FC236}">
                <a16:creationId xmlns:a16="http://schemas.microsoft.com/office/drawing/2014/main" xmlns="" id="{44BA03AE-AF0B-42E8-9F00-649AF8CA37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069" y="3906419"/>
            <a:ext cx="232615" cy="232615"/>
          </a:xfrm>
          <a:prstGeom prst="rect">
            <a:avLst/>
          </a:prstGeom>
          <a:noFill/>
        </p:spPr>
      </p:pic>
      <p:pic>
        <p:nvPicPr>
          <p:cNvPr id="42" name="Рисунок 41">
            <a:extLst>
              <a:ext uri="{FF2B5EF4-FFF2-40B4-BE49-F238E27FC236}">
                <a16:creationId xmlns:a16="http://schemas.microsoft.com/office/drawing/2014/main" xmlns="" id="{A44F35C4-5BA8-46CB-88F4-D3125AF250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501" y="3267827"/>
            <a:ext cx="232615" cy="232615"/>
          </a:xfrm>
          <a:prstGeom prst="rect">
            <a:avLst/>
          </a:prstGeom>
          <a:noFill/>
        </p:spPr>
      </p:pic>
      <p:pic>
        <p:nvPicPr>
          <p:cNvPr id="43" name="Рисунок 42">
            <a:extLst>
              <a:ext uri="{FF2B5EF4-FFF2-40B4-BE49-F238E27FC236}">
                <a16:creationId xmlns:a16="http://schemas.microsoft.com/office/drawing/2014/main" xmlns="" id="{54B3899F-97A9-4BFA-9C90-7AF2D0BC0A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642" y="5722305"/>
            <a:ext cx="232615" cy="232615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86303E62-61E0-4FF8-8D7E-85B86117E2F4}"/>
              </a:ext>
            </a:extLst>
          </p:cNvPr>
          <p:cNvGrpSpPr/>
          <p:nvPr/>
        </p:nvGrpSpPr>
        <p:grpSpPr>
          <a:xfrm>
            <a:off x="5300833" y="4795499"/>
            <a:ext cx="559002" cy="876827"/>
            <a:chOff x="5479273" y="4885038"/>
            <a:chExt cx="605586" cy="949896"/>
          </a:xfrm>
        </p:grpSpPr>
        <p:pic>
          <p:nvPicPr>
            <p:cNvPr id="51" name="Рисунок 50">
              <a:extLst>
                <a:ext uri="{FF2B5EF4-FFF2-40B4-BE49-F238E27FC236}">
                  <a16:creationId xmlns:a16="http://schemas.microsoft.com/office/drawing/2014/main" xmlns="" id="{3563AA7D-EC6E-451D-AA0A-4F87FCBCE8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10770" y="5222413"/>
              <a:ext cx="252000" cy="252000"/>
            </a:xfrm>
            <a:prstGeom prst="rect">
              <a:avLst/>
            </a:prstGeom>
            <a:noFill/>
          </p:spPr>
        </p:pic>
        <p:pic>
          <p:nvPicPr>
            <p:cNvPr id="55" name="Рисунок 54">
              <a:extLst>
                <a:ext uri="{FF2B5EF4-FFF2-40B4-BE49-F238E27FC236}">
                  <a16:creationId xmlns:a16="http://schemas.microsoft.com/office/drawing/2014/main" xmlns="" id="{2C43285B-0AF4-4BBD-B8CA-9A8D76AE35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9273" y="4885038"/>
              <a:ext cx="252000" cy="252000"/>
            </a:xfrm>
            <a:prstGeom prst="rect">
              <a:avLst/>
            </a:prstGeom>
            <a:noFill/>
          </p:spPr>
        </p:pic>
        <p:pic>
          <p:nvPicPr>
            <p:cNvPr id="58" name="Рисунок 57">
              <a:extLst>
                <a:ext uri="{FF2B5EF4-FFF2-40B4-BE49-F238E27FC236}">
                  <a16:creationId xmlns:a16="http://schemas.microsoft.com/office/drawing/2014/main" xmlns="" id="{4EC7AAB0-8554-46AB-9B6A-4658FAD32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7899" y="4887833"/>
              <a:ext cx="252000" cy="252000"/>
            </a:xfrm>
            <a:prstGeom prst="rect">
              <a:avLst/>
            </a:prstGeom>
            <a:noFill/>
          </p:spPr>
        </p:pic>
        <p:pic>
          <p:nvPicPr>
            <p:cNvPr id="59" name="Рисунок 58">
              <a:extLst>
                <a:ext uri="{FF2B5EF4-FFF2-40B4-BE49-F238E27FC236}">
                  <a16:creationId xmlns:a16="http://schemas.microsoft.com/office/drawing/2014/main" xmlns="" id="{387E4A14-1342-4F5C-95D3-5787614CB57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4593" y="5222413"/>
              <a:ext cx="252000" cy="252000"/>
            </a:xfrm>
            <a:prstGeom prst="rect">
              <a:avLst/>
            </a:prstGeom>
          </p:spPr>
        </p:pic>
        <p:grpSp>
          <p:nvGrpSpPr>
            <p:cNvPr id="60" name="Группа 59">
              <a:extLst>
                <a:ext uri="{FF2B5EF4-FFF2-40B4-BE49-F238E27FC236}">
                  <a16:creationId xmlns:a16="http://schemas.microsoft.com/office/drawing/2014/main" xmlns="" id="{62A03BB9-BE05-43E6-BA34-2001648F6283}"/>
                </a:ext>
              </a:extLst>
            </p:cNvPr>
            <p:cNvGrpSpPr/>
            <p:nvPr/>
          </p:nvGrpSpPr>
          <p:grpSpPr>
            <a:xfrm>
              <a:off x="5515504" y="5582934"/>
              <a:ext cx="252000" cy="252000"/>
              <a:chOff x="6021866" y="3877919"/>
              <a:chExt cx="216000" cy="216000"/>
            </a:xfrm>
          </p:grpSpPr>
          <p:pic>
            <p:nvPicPr>
              <p:cNvPr id="61" name="Рисунок 60">
                <a:extLst>
                  <a:ext uri="{FF2B5EF4-FFF2-40B4-BE49-F238E27FC236}">
                    <a16:creationId xmlns:a16="http://schemas.microsoft.com/office/drawing/2014/main" xmlns="" id="{CE7102A1-6FC4-47D5-8CB9-10B95998F0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021866" y="3877919"/>
                <a:ext cx="216000" cy="216000"/>
              </a:xfrm>
              <a:prstGeom prst="rect">
                <a:avLst/>
              </a:prstGeom>
            </p:spPr>
          </p:pic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xmlns="" id="{D897FE96-EE06-499D-9A60-0E3017BF24FB}"/>
                  </a:ext>
                </a:extLst>
              </p:cNvPr>
              <p:cNvSpPr txBox="1"/>
              <p:nvPr/>
            </p:nvSpPr>
            <p:spPr>
              <a:xfrm>
                <a:off x="6063479" y="3954393"/>
                <a:ext cx="120570" cy="527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Aft>
                    <a:spcPts val="277"/>
                  </a:spcAft>
                  <a:buSzPct val="75000"/>
                </a:pPr>
                <a:r>
                  <a:rPr lang="en-US" sz="369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WWW</a:t>
                </a:r>
                <a:endParaRPr lang="ru-RU" sz="369" dirty="0" err="1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63" name="Рисунок 62">
              <a:extLst>
                <a:ext uri="{FF2B5EF4-FFF2-40B4-BE49-F238E27FC236}">
                  <a16:creationId xmlns:a16="http://schemas.microsoft.com/office/drawing/2014/main" xmlns="" id="{ADF6B8CB-2378-4DE1-88C5-07A83BD223B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32859" y="5582934"/>
              <a:ext cx="252000" cy="25200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4543591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YuDLRPOZEqxO0EFoo4ZJ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YuDLRPOZEqxO0EFoo4ZJ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YuDLRPOZEqxO0EFoo4ZJ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s4_Fcm5kuZkgNVz3.rA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s4_Fcm5kuZkgNVz3.rA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hs4_Fcm5kuZkgNVz3.rAg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НЭОЦЕНТР2016</Template>
  <TotalTime>55083</TotalTime>
  <Words>877</Words>
  <Application>Microsoft Office PowerPoint</Application>
  <PresentationFormat>Экран (4:3)</PresentationFormat>
  <Paragraphs>189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О Системе долговременного ухода</vt:lpstr>
      <vt:lpstr>Основные направления Системы долговременного ухода</vt:lpstr>
      <vt:lpstr>Основные принципы функционирования  Системы долговременного ухода</vt:lpstr>
      <vt:lpstr>Принципиальная схема функционирования                                                    Системы долговременного ухода</vt:lpstr>
      <vt:lpstr>Основные направления проектных решений при разработке СДУ</vt:lpstr>
      <vt:lpstr>Основные этапы реализации пилотного проекта</vt:lpstr>
      <vt:lpstr>Организация реализации пилотного проекта</vt:lpstr>
    </vt:vector>
  </TitlesOfParts>
  <Company>Dive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Socpom</cp:lastModifiedBy>
  <cp:revision>2437</cp:revision>
  <cp:lastPrinted>2017-08-24T09:15:37Z</cp:lastPrinted>
  <dcterms:created xsi:type="dcterms:W3CDTF">2006-05-17T09:28:43Z</dcterms:created>
  <dcterms:modified xsi:type="dcterms:W3CDTF">2019-03-06T05:55:13Z</dcterms:modified>
</cp:coreProperties>
</file>